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99" r:id="rId2"/>
    <p:sldId id="300" r:id="rId3"/>
    <p:sldId id="301"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205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82E18F-5FC3-5146-A2BA-516D8222354F}" type="datetimeFigureOut">
              <a:rPr lang="es-ES" smtClean="0"/>
              <a:t>16/02/16</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AE0B09-A27E-BB4D-95BA-B81371192FD1}" type="slidenum">
              <a:rPr lang="es-ES" smtClean="0"/>
              <a:t>‹Nr.›</a:t>
            </a:fld>
            <a:endParaRPr lang="es-ES"/>
          </a:p>
        </p:txBody>
      </p:sp>
    </p:spTree>
    <p:extLst>
      <p:ext uri="{BB962C8B-B14F-4D97-AF65-F5344CB8AC3E}">
        <p14:creationId xmlns:p14="http://schemas.microsoft.com/office/powerpoint/2010/main" val="41672421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C3784A9-3DEF-CA4C-9A1D-D1A0F12D4689}" type="slidenum">
              <a:rPr lang="es-ES_tradnl" sz="1200"/>
              <a:pPr/>
              <a:t>3</a:t>
            </a:fld>
            <a:endParaRPr lang="es-ES_tradnl" sz="1200"/>
          </a:p>
        </p:txBody>
      </p:sp>
      <p:sp>
        <p:nvSpPr>
          <p:cNvPr id="19458" name="Rectangle 2"/>
          <p:cNvSpPr>
            <a:spLocks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6D6DC39-CF2C-A048-AC36-36EEE30CD678}" type="slidenum">
              <a:rPr lang="es-ES_tradnl" sz="1200"/>
              <a:pPr/>
              <a:t>13</a:t>
            </a:fld>
            <a:endParaRPr lang="es-ES_tradnl" sz="1200"/>
          </a:p>
        </p:txBody>
      </p:sp>
      <p:sp>
        <p:nvSpPr>
          <p:cNvPr id="38914" name="Rectangle 2"/>
          <p:cNvSpPr>
            <a:spLocks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35996E3-84AF-BA46-9745-BB0FB0265941}" type="slidenum">
              <a:rPr lang="es-ES_tradnl" sz="1200"/>
              <a:pPr/>
              <a:t>14</a:t>
            </a:fld>
            <a:endParaRPr lang="es-ES_tradnl" sz="1200"/>
          </a:p>
        </p:txBody>
      </p:sp>
      <p:sp>
        <p:nvSpPr>
          <p:cNvPr id="40962" name="Rectangle 2"/>
          <p:cNvSpPr>
            <a:spLocks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8C443FD-2251-7642-AB7B-F006CE8492A7}" type="slidenum">
              <a:rPr lang="es-ES_tradnl" sz="1200"/>
              <a:pPr/>
              <a:t>15</a:t>
            </a:fld>
            <a:endParaRPr lang="es-ES_tradnl" sz="1200"/>
          </a:p>
        </p:txBody>
      </p:sp>
      <p:sp>
        <p:nvSpPr>
          <p:cNvPr id="43010" name="Rectangle 2"/>
          <p:cNvSpPr>
            <a:spLocks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76B30EB-6162-7847-BC69-B7035FE8DB72}" type="slidenum">
              <a:rPr lang="es-ES_tradnl" sz="1200"/>
              <a:pPr/>
              <a:t>16</a:t>
            </a:fld>
            <a:endParaRPr lang="es-ES_tradnl" sz="1200"/>
          </a:p>
        </p:txBody>
      </p:sp>
      <p:sp>
        <p:nvSpPr>
          <p:cNvPr id="45058" name="Rectangle 2"/>
          <p:cNvSpPr>
            <a:spLocks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EAB90D1-9E53-2B42-A93E-D9CEA5E53AB3}" type="slidenum">
              <a:rPr lang="es-ES_tradnl" sz="1200"/>
              <a:pPr/>
              <a:t>17</a:t>
            </a:fld>
            <a:endParaRPr lang="es-ES_tradnl" sz="1200"/>
          </a:p>
        </p:txBody>
      </p:sp>
      <p:sp>
        <p:nvSpPr>
          <p:cNvPr id="47106" name="Rectangle 2"/>
          <p:cNvSpPr>
            <a:spLocks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6AEC15F-EC60-FD4A-9464-EBC589440B0B}" type="slidenum">
              <a:rPr lang="es-ES_tradnl" sz="1200"/>
              <a:pPr/>
              <a:t>18</a:t>
            </a:fld>
            <a:endParaRPr lang="es-ES_tradnl" sz="1200"/>
          </a:p>
        </p:txBody>
      </p:sp>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71A0333-2D53-4840-BE12-7054119238D5}" type="slidenum">
              <a:rPr lang="es-ES_tradnl" sz="1200"/>
              <a:pPr/>
              <a:t>4</a:t>
            </a:fld>
            <a:endParaRPr lang="es-ES_tradnl" sz="1200"/>
          </a:p>
        </p:txBody>
      </p:sp>
      <p:sp>
        <p:nvSpPr>
          <p:cNvPr id="21506" name="Rectangle 2"/>
          <p:cNvSpPr>
            <a:spLocks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6D18E57-B4F7-0743-B7F5-5A233E2D6D95}" type="slidenum">
              <a:rPr lang="es-ES_tradnl" sz="1200"/>
              <a:pPr/>
              <a:t>5</a:t>
            </a:fld>
            <a:endParaRPr lang="es-ES_tradnl" sz="1200"/>
          </a:p>
        </p:txBody>
      </p:sp>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4D8B79D-0BA5-BD4D-BB48-4BEEF78E4ABA}" type="slidenum">
              <a:rPr lang="es-ES_tradnl" sz="1200"/>
              <a:pPr/>
              <a:t>6</a:t>
            </a:fld>
            <a:endParaRPr lang="es-ES_tradnl" sz="1200"/>
          </a:p>
        </p:txBody>
      </p:sp>
      <p:sp>
        <p:nvSpPr>
          <p:cNvPr id="25602" name="Rectangle 2"/>
          <p:cNvSpPr>
            <a:spLocks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603CB2E-2EBE-4B43-8592-6C7C268F34C5}" type="slidenum">
              <a:rPr lang="es-ES_tradnl" sz="1200"/>
              <a:pPr/>
              <a:t>7</a:t>
            </a:fld>
            <a:endParaRPr lang="es-ES_tradnl" sz="1200"/>
          </a:p>
        </p:txBody>
      </p:sp>
      <p:sp>
        <p:nvSpPr>
          <p:cNvPr id="27650" name="Rectangle 2"/>
          <p:cNvSpPr>
            <a:spLocks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F010A90-4FAF-5843-8584-9E50AA9E1BC3}" type="slidenum">
              <a:rPr lang="es-ES_tradnl" sz="1200"/>
              <a:pPr/>
              <a:t>8</a:t>
            </a:fld>
            <a:endParaRPr lang="es-ES_tradnl" sz="1200"/>
          </a:p>
        </p:txBody>
      </p:sp>
      <p:sp>
        <p:nvSpPr>
          <p:cNvPr id="29698" name="Rectangle 2"/>
          <p:cNvSpPr>
            <a:spLocks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F46279D-1976-8645-9F7B-B63C9A5722EB}" type="slidenum">
              <a:rPr lang="es-ES_tradnl" sz="1200"/>
              <a:pPr/>
              <a:t>10</a:t>
            </a:fld>
            <a:endParaRPr lang="es-ES_tradnl" sz="1200"/>
          </a:p>
        </p:txBody>
      </p:sp>
      <p:sp>
        <p:nvSpPr>
          <p:cNvPr id="32770" name="Rectangle 2"/>
          <p:cNvSpPr>
            <a:spLocks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2711844-CD69-9045-BF18-80B563869D52}" type="slidenum">
              <a:rPr lang="es-ES_tradnl" sz="1200"/>
              <a:pPr/>
              <a:t>11</a:t>
            </a:fld>
            <a:endParaRPr lang="es-ES_tradnl" sz="1200"/>
          </a:p>
        </p:txBody>
      </p:sp>
      <p:sp>
        <p:nvSpPr>
          <p:cNvPr id="34818" name="Rectangle 2"/>
          <p:cNvSpPr>
            <a:spLocks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A4F2F2B0-565A-0E4F-8244-4EE7DB473EA5}" type="slidenum">
              <a:rPr lang="es-ES_tradnl" sz="1200"/>
              <a:pPr/>
              <a:t>12</a:t>
            </a:fld>
            <a:endParaRPr lang="es-ES_tradnl" sz="1200"/>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s-MX">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86DBD853-00F9-3A44-8A33-42B37F48744E}" type="datetimeFigureOut">
              <a:rPr lang="es-ES" smtClean="0"/>
              <a:t>16/02/16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2919286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86DBD853-00F9-3A44-8A33-42B37F48744E}" type="datetimeFigureOut">
              <a:rPr lang="es-ES" smtClean="0"/>
              <a:t>16/02/16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103074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86DBD853-00F9-3A44-8A33-42B37F48744E}" type="datetimeFigureOut">
              <a:rPr lang="es-ES" smtClean="0"/>
              <a:t>16/02/16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4202841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457200" y="1600200"/>
            <a:ext cx="8229600" cy="4525963"/>
          </a:xfrm>
          <a:prstGeom prst="rect">
            <a:avLst/>
          </a:prstGeom>
        </p:spPr>
        <p:txBody>
          <a:bodyPr/>
          <a:lstStyle/>
          <a:p>
            <a:pPr lvl="0"/>
            <a:endParaRPr lang="es-MX" noProof="0" smtClean="0"/>
          </a:p>
        </p:txBody>
      </p:sp>
    </p:spTree>
    <p:extLst>
      <p:ext uri="{BB962C8B-B14F-4D97-AF65-F5344CB8AC3E}">
        <p14:creationId xmlns:p14="http://schemas.microsoft.com/office/powerpoint/2010/main" val="4229833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86DBD853-00F9-3A44-8A33-42B37F48744E}" type="datetimeFigureOut">
              <a:rPr lang="es-ES" smtClean="0"/>
              <a:t>16/02/16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600083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86DBD853-00F9-3A44-8A33-42B37F48744E}" type="datetimeFigureOut">
              <a:rPr lang="es-ES" smtClean="0"/>
              <a:t>16/02/16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214017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86DBD853-00F9-3A44-8A33-42B37F48744E}" type="datetimeFigureOut">
              <a:rPr lang="es-ES" smtClean="0"/>
              <a:t>16/02/16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372643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86DBD853-00F9-3A44-8A33-42B37F48744E}" type="datetimeFigureOut">
              <a:rPr lang="es-ES" smtClean="0"/>
              <a:t>16/02/16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2577625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86DBD853-00F9-3A44-8A33-42B37F48744E}" type="datetimeFigureOut">
              <a:rPr lang="es-ES" smtClean="0"/>
              <a:t>16/02/16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657178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6DBD853-00F9-3A44-8A33-42B37F48744E}" type="datetimeFigureOut">
              <a:rPr lang="es-ES" smtClean="0"/>
              <a:t>16/02/16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4158354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86DBD853-00F9-3A44-8A33-42B37F48744E}" type="datetimeFigureOut">
              <a:rPr lang="es-ES" smtClean="0"/>
              <a:t>16/02/16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2840749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86DBD853-00F9-3A44-8A33-42B37F48744E}" type="datetimeFigureOut">
              <a:rPr lang="es-ES" smtClean="0"/>
              <a:t>16/02/16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82699CB-AE95-3746-8BC3-98EB4C1CFF77}" type="slidenum">
              <a:rPr lang="es-ES" smtClean="0"/>
              <a:t>‹Nr.›</a:t>
            </a:fld>
            <a:endParaRPr lang="es-ES"/>
          </a:p>
        </p:txBody>
      </p:sp>
    </p:spTree>
    <p:extLst>
      <p:ext uri="{BB962C8B-B14F-4D97-AF65-F5344CB8AC3E}">
        <p14:creationId xmlns:p14="http://schemas.microsoft.com/office/powerpoint/2010/main" val="14984390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BD853-00F9-3A44-8A33-42B37F48744E}" type="datetimeFigureOut">
              <a:rPr lang="es-ES" smtClean="0"/>
              <a:t>16/02/16</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2699CB-AE95-3746-8BC3-98EB4C1CFF77}" type="slidenum">
              <a:rPr lang="es-ES" smtClean="0"/>
              <a:t>‹Nr.›</a:t>
            </a:fld>
            <a:endParaRPr lang="es-ES"/>
          </a:p>
        </p:txBody>
      </p:sp>
    </p:spTree>
    <p:extLst>
      <p:ext uri="{BB962C8B-B14F-4D97-AF65-F5344CB8AC3E}">
        <p14:creationId xmlns:p14="http://schemas.microsoft.com/office/powerpoint/2010/main" val="1259088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1 Título"/>
          <p:cNvSpPr>
            <a:spLocks noGrp="1"/>
          </p:cNvSpPr>
          <p:nvPr>
            <p:ph type="ctrTitle"/>
          </p:nvPr>
        </p:nvSpPr>
        <p:spPr/>
        <p:txBody>
          <a:bodyPr/>
          <a:lstStyle/>
          <a:p>
            <a:pPr eaLnBrk="1" hangingPunct="1"/>
            <a:r>
              <a:rPr lang="es-MX" dirty="0">
                <a:latin typeface="Arial" charset="0"/>
                <a:ea typeface="ＭＳ Ｐゴシック" charset="0"/>
              </a:rPr>
              <a:t>Estructuración de argumentos</a:t>
            </a:r>
          </a:p>
        </p:txBody>
      </p:sp>
      <p:sp>
        <p:nvSpPr>
          <p:cNvPr id="2" name="CuadroTexto 1"/>
          <p:cNvSpPr txBox="1"/>
          <p:nvPr/>
        </p:nvSpPr>
        <p:spPr>
          <a:xfrm>
            <a:off x="5638800" y="6604000"/>
            <a:ext cx="184666" cy="461665"/>
          </a:xfrm>
          <a:prstGeom prst="rect">
            <a:avLst/>
          </a:prstGeom>
          <a:noFill/>
        </p:spPr>
        <p:txBody>
          <a:bodyPr wrap="none" rtlCol="0">
            <a:spAutoFit/>
          </a:bodyPr>
          <a:lstStyle/>
          <a:p>
            <a:endParaRPr lang="es-ES" dirty="0"/>
          </a:p>
        </p:txBody>
      </p:sp>
      <p:sp>
        <p:nvSpPr>
          <p:cNvPr id="3" name="CuadroTexto 2"/>
          <p:cNvSpPr txBox="1"/>
          <p:nvPr/>
        </p:nvSpPr>
        <p:spPr>
          <a:xfrm>
            <a:off x="6172200" y="6375400"/>
            <a:ext cx="184666" cy="461665"/>
          </a:xfrm>
          <a:prstGeom prst="rect">
            <a:avLst/>
          </a:prstGeom>
          <a:noFill/>
        </p:spPr>
        <p:txBody>
          <a:bodyPr wrap="none" rtlCol="0">
            <a:spAutoFit/>
          </a:bodyPr>
          <a:lstStyle/>
          <a:p>
            <a:endParaRPr lang="es-ES" dirty="0"/>
          </a:p>
        </p:txBody>
      </p:sp>
    </p:spTree>
    <p:extLst>
      <p:ext uri="{BB962C8B-B14F-4D97-AF65-F5344CB8AC3E}">
        <p14:creationId xmlns:p14="http://schemas.microsoft.com/office/powerpoint/2010/main" val="34999248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ctrTitle"/>
          </p:nvPr>
        </p:nvSpPr>
        <p:spPr>
          <a:xfrm>
            <a:off x="684213" y="692150"/>
            <a:ext cx="7772400" cy="936625"/>
          </a:xfrm>
        </p:spPr>
        <p:txBody>
          <a:bodyPr/>
          <a:lstStyle/>
          <a:p>
            <a:pPr eaLnBrk="1" hangingPunct="1"/>
            <a:r>
              <a:rPr lang="es-MX" sz="2400" b="1">
                <a:latin typeface="Arial" charset="0"/>
                <a:ea typeface="ＭＳ Ｐゴシック" charset="0"/>
              </a:rPr>
              <a:t>Conclusión:</a:t>
            </a:r>
            <a:r>
              <a:rPr lang="es-MX" sz="2400">
                <a:latin typeface="Arial" charset="0"/>
                <a:ea typeface="ＭＳ Ｐゴシック" charset="0"/>
              </a:rPr>
              <a:t/>
            </a:r>
            <a:br>
              <a:rPr lang="es-MX" sz="2400">
                <a:latin typeface="Arial" charset="0"/>
                <a:ea typeface="ＭＳ Ｐゴシック" charset="0"/>
              </a:rPr>
            </a:br>
            <a:endParaRPr lang="es-MX" sz="2400">
              <a:latin typeface="Arial" charset="0"/>
              <a:ea typeface="ＭＳ Ｐゴシック" charset="0"/>
            </a:endParaRPr>
          </a:p>
        </p:txBody>
      </p:sp>
      <p:sp>
        <p:nvSpPr>
          <p:cNvPr id="31746" name="Rectangle 3"/>
          <p:cNvSpPr>
            <a:spLocks noGrp="1" noChangeArrowheads="1"/>
          </p:cNvSpPr>
          <p:nvPr>
            <p:ph type="subTitle" idx="1"/>
          </p:nvPr>
        </p:nvSpPr>
        <p:spPr>
          <a:xfrm>
            <a:off x="0" y="1268413"/>
            <a:ext cx="9144000" cy="4465637"/>
          </a:xfrm>
        </p:spPr>
        <p:txBody>
          <a:bodyPr>
            <a:normAutofit lnSpcReduction="10000"/>
          </a:bodyPr>
          <a:lstStyle/>
          <a:p>
            <a:pPr algn="just" eaLnBrk="1" hangingPunct="1"/>
            <a:r>
              <a:rPr lang="es-MX" sz="2200" b="1">
                <a:latin typeface="Arial" charset="0"/>
                <a:ea typeface="ＭＳ Ｐゴシック" charset="0"/>
              </a:rPr>
              <a:t>La interpretación gramatical, sistemática y funcional de los artículos 17; 41, fracción IV, y 99 de la Constitución Política de los Estados Unidos Mexicanos, en relación con los artículos 12, apartado 1, inciso b), 79 y 80, de la Ley General del Sistema de Medios de Impugnación en Materia Electoral, llevan a la conclusión de que el juicio para la protección de los derechos político-electorales del ciudadano sí resulta jurídicamente procedente contra actos o resoluciones definitivas de los partidos políticos que sean susceptibles de vulnerar irreparablemente los derechos político-electorales de sus militantes o de otros ciudadanos vinculados directamente con ellos, cuando no existan medios específicos para conseguir la restitución oportuna y directa de esos derechos, a través de la impugnación de algún acto o resolución concretos de una autoridad electoral</a:t>
            </a:r>
            <a:r>
              <a:rPr lang="es-MX" sz="2400" b="1">
                <a:latin typeface="Arial" charset="0"/>
                <a:ea typeface="ＭＳ Ｐゴシック" charset="0"/>
              </a:rPr>
              <a:t>. </a:t>
            </a:r>
            <a:endParaRPr lang="es-ES" sz="2400" b="1">
              <a:latin typeface="Arial" charset="0"/>
              <a:ea typeface="ＭＳ Ｐゴシック" charset="0"/>
            </a:endParaRPr>
          </a:p>
        </p:txBody>
      </p:sp>
    </p:spTree>
    <p:extLst>
      <p:ext uri="{BB962C8B-B14F-4D97-AF65-F5344CB8AC3E}">
        <p14:creationId xmlns:p14="http://schemas.microsoft.com/office/powerpoint/2010/main" val="22013675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s-MX" sz="2400" b="1">
                <a:latin typeface="Arial" charset="0"/>
                <a:ea typeface="ＭＳ Ｐゴシック" charset="0"/>
              </a:rPr>
              <a:t>Primer argumento</a:t>
            </a:r>
          </a:p>
        </p:txBody>
      </p:sp>
      <p:sp>
        <p:nvSpPr>
          <p:cNvPr id="33794" name="Rectangle 3"/>
          <p:cNvSpPr>
            <a:spLocks noGrp="1" noChangeArrowheads="1"/>
          </p:cNvSpPr>
          <p:nvPr>
            <p:ph type="body" idx="1"/>
          </p:nvPr>
        </p:nvSpPr>
        <p:spPr>
          <a:xfrm>
            <a:off x="684213" y="1628775"/>
            <a:ext cx="7772400" cy="4114800"/>
          </a:xfrm>
        </p:spPr>
        <p:txBody>
          <a:bodyPr>
            <a:normAutofit lnSpcReduction="10000"/>
          </a:bodyPr>
          <a:lstStyle/>
          <a:p>
            <a:pPr algn="just" eaLnBrk="1" hangingPunct="1"/>
            <a:r>
              <a:rPr lang="es-MX" sz="2400">
                <a:latin typeface="Arial" charset="0"/>
                <a:ea typeface="ＭＳ Ｐゴシック" charset="0"/>
              </a:rPr>
              <a:t>Para lo anterior, se tiene en cuenta que el derecho a la jurisdicción previsto en el artículo 17 de la Constitución federal, no establece excepción respecto de los conflictos que puedan presentarse en un partido político, con motivo de la aplicación e interpretación de su normatividad interna, además de que existen leyes internacionales suscritas por México, que contienen la obligación del Estado de establecer medios accesibles para la defensa de los derechos humanos, entre los que se incluyen los derechos político-electorales del ciudadano</a:t>
            </a:r>
            <a:r>
              <a:rPr lang="es-ES_tradnl" sz="2400">
                <a:latin typeface="Arial" charset="0"/>
                <a:ea typeface="ＭＳ Ｐゴシック" charset="0"/>
              </a:rPr>
              <a:t/>
            </a:r>
            <a:br>
              <a:rPr lang="es-ES_tradnl" sz="2400">
                <a:latin typeface="Arial" charset="0"/>
                <a:ea typeface="ＭＳ Ｐゴシック" charset="0"/>
              </a:rPr>
            </a:br>
            <a:endParaRPr lang="es-ES_tradnl" sz="2400">
              <a:latin typeface="Arial" charset="0"/>
              <a:ea typeface="ＭＳ Ｐゴシック" charset="0"/>
            </a:endParaRPr>
          </a:p>
          <a:p>
            <a:pPr eaLnBrk="1" hangingPunct="1"/>
            <a:endParaRPr lang="es-ES" sz="2400">
              <a:latin typeface="Arial" charset="0"/>
              <a:ea typeface="ＭＳ Ｐゴシック" charset="0"/>
            </a:endParaRPr>
          </a:p>
        </p:txBody>
      </p:sp>
    </p:spTree>
    <p:extLst>
      <p:ext uri="{BB962C8B-B14F-4D97-AF65-F5344CB8AC3E}">
        <p14:creationId xmlns:p14="http://schemas.microsoft.com/office/powerpoint/2010/main" val="7630947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s-ES_tradnl" sz="2800" b="1">
                <a:latin typeface="Arial" charset="0"/>
                <a:ea typeface="ＭＳ Ｐゴシック" charset="0"/>
              </a:rPr>
              <a:t>Segundo argumento</a:t>
            </a:r>
            <a:endParaRPr lang="es-ES" sz="2800" b="1">
              <a:latin typeface="Arial" charset="0"/>
              <a:ea typeface="ＭＳ Ｐゴシック" charset="0"/>
            </a:endParaRPr>
          </a:p>
        </p:txBody>
      </p:sp>
      <p:sp>
        <p:nvSpPr>
          <p:cNvPr id="35842" name="Rectangle 3"/>
          <p:cNvSpPr>
            <a:spLocks noGrp="1" noChangeArrowheads="1"/>
          </p:cNvSpPr>
          <p:nvPr>
            <p:ph type="body" idx="1"/>
          </p:nvPr>
        </p:nvSpPr>
        <p:spPr>
          <a:xfrm>
            <a:off x="684213" y="1557338"/>
            <a:ext cx="7772400" cy="4114800"/>
          </a:xfrm>
        </p:spPr>
        <p:txBody>
          <a:bodyPr/>
          <a:lstStyle/>
          <a:p>
            <a:pPr algn="just" eaLnBrk="1" hangingPunct="1"/>
            <a:r>
              <a:rPr lang="es-ES_tradnl" sz="2400">
                <a:latin typeface="Arial" charset="0"/>
                <a:ea typeface="ＭＳ Ｐゴシック" charset="0"/>
              </a:rPr>
              <a:t>E</a:t>
            </a:r>
            <a:r>
              <a:rPr lang="es-MX" sz="2400">
                <a:latin typeface="Arial" charset="0"/>
                <a:ea typeface="ＭＳ Ｐゴシック" charset="0"/>
              </a:rPr>
              <a:t>n tanto que el artículo 41, fracción IV, constitucional, determina que una de las finalidades del sistema de medios de impugnación en materia electoral, consiste en garantizar los derechos políticos de votar, ser votado y asociación, sin limitar esa protección respecto de los actos de los partidos políticos lo que se corrobora con los trabajos del proceso legislativo, que evidencian el propósito de crear un sistema integral de justicia electoral, para ejercer control jurisdiccional sobre todos los actos electorales</a:t>
            </a:r>
            <a:endParaRPr lang="es-ES" sz="2400">
              <a:latin typeface="Arial" charset="0"/>
              <a:ea typeface="ＭＳ Ｐゴシック" charset="0"/>
            </a:endParaRPr>
          </a:p>
        </p:txBody>
      </p:sp>
    </p:spTree>
    <p:extLst>
      <p:ext uri="{BB962C8B-B14F-4D97-AF65-F5344CB8AC3E}">
        <p14:creationId xmlns:p14="http://schemas.microsoft.com/office/powerpoint/2010/main" val="351017828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s-MX" sz="2800" b="1">
                <a:latin typeface="Arial" charset="0"/>
                <a:ea typeface="ＭＳ Ｐゴシック" charset="0"/>
              </a:rPr>
              <a:t>Tercer argumento</a:t>
            </a:r>
          </a:p>
        </p:txBody>
      </p:sp>
      <p:sp>
        <p:nvSpPr>
          <p:cNvPr id="37890" name="Rectangle 3"/>
          <p:cNvSpPr>
            <a:spLocks noGrp="1" noChangeArrowheads="1"/>
          </p:cNvSpPr>
          <p:nvPr>
            <p:ph type="body" idx="1"/>
          </p:nvPr>
        </p:nvSpPr>
        <p:spPr>
          <a:xfrm>
            <a:off x="0" y="1557338"/>
            <a:ext cx="8820150" cy="4538662"/>
          </a:xfrm>
        </p:spPr>
        <p:txBody>
          <a:bodyPr/>
          <a:lstStyle/>
          <a:p>
            <a:pPr algn="just" eaLnBrk="1" hangingPunct="1"/>
            <a:r>
              <a:rPr lang="es-MX" sz="2200">
                <a:latin typeface="Arial" charset="0"/>
                <a:ea typeface="ＭＳ Ｐゴシック" charset="0"/>
              </a:rPr>
              <a:t>En ese mismo sentido, el párrafo cuarto del artículo 99 constitucional, al establecer la jurisdicción del Tribunal Electoral del Poder Judicial de la Federación, en las fracciones de la I a la IV, menciona como objeto de impugnación sólo actos de autoridad, pero al referirse al juicio para la protección de los derechos político-electorales en la fracción V, dispone su procedencia para impugnar actos o resoluciones que violen los derechos ya citados, lo que conduce a concluir que también quedan incluidos los actos de entidades colocadas en una relación preponderante frente a los ciudadanos en lo individual que les permita o facilite conculcar los derechos de éstos, como es el caso de los partidos políticos.</a:t>
            </a:r>
            <a:endParaRPr lang="es-ES" sz="2200">
              <a:latin typeface="Arial" charset="0"/>
              <a:ea typeface="ＭＳ Ｐゴシック" charset="0"/>
            </a:endParaRPr>
          </a:p>
        </p:txBody>
      </p:sp>
    </p:spTree>
    <p:extLst>
      <p:ext uri="{BB962C8B-B14F-4D97-AF65-F5344CB8AC3E}">
        <p14:creationId xmlns:p14="http://schemas.microsoft.com/office/powerpoint/2010/main" val="29084336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s-MX" sz="3200" b="1">
                <a:latin typeface="Arial" charset="0"/>
                <a:ea typeface="ＭＳ Ｐゴシック" charset="0"/>
              </a:rPr>
              <a:t>Cuarto argumento</a:t>
            </a:r>
          </a:p>
        </p:txBody>
      </p:sp>
      <p:sp>
        <p:nvSpPr>
          <p:cNvPr id="39938" name="Rectangle 3"/>
          <p:cNvSpPr>
            <a:spLocks noGrp="1" noChangeArrowheads="1"/>
          </p:cNvSpPr>
          <p:nvPr>
            <p:ph type="body" idx="1"/>
          </p:nvPr>
        </p:nvSpPr>
        <p:spPr/>
        <p:txBody>
          <a:bodyPr/>
          <a:lstStyle/>
          <a:p>
            <a:pPr algn="just" eaLnBrk="1" hangingPunct="1"/>
            <a:r>
              <a:rPr lang="es-MX" sz="2800">
                <a:latin typeface="Arial" charset="0"/>
                <a:ea typeface="ＭＳ Ｐゴシック" charset="0"/>
              </a:rPr>
              <a:t>Posición que asume la legislación secundaria, pues el artículo 79 de la Ley General del Sistema de Medios de Impugnación en Materia Electoral tampoco limita la impugnación en dicho juicio a actos de autoridad, en tanto que el artículo 80 sólo contiene una relación enunciativa y no taxativa de algunos supuestos de procedencia de este juicio.</a:t>
            </a:r>
            <a:endParaRPr lang="es-ES" sz="2800">
              <a:latin typeface="Arial" charset="0"/>
              <a:ea typeface="ＭＳ Ｐゴシック" charset="0"/>
            </a:endParaRPr>
          </a:p>
        </p:txBody>
      </p:sp>
    </p:spTree>
    <p:extLst>
      <p:ext uri="{BB962C8B-B14F-4D97-AF65-F5344CB8AC3E}">
        <p14:creationId xmlns:p14="http://schemas.microsoft.com/office/powerpoint/2010/main" val="61904409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s-MX" sz="2400" dirty="0">
                <a:latin typeface="Arial" charset="0"/>
                <a:ea typeface="ＭＳ Ｐゴシック" charset="0"/>
              </a:rPr>
              <a:t/>
            </a:r>
            <a:br>
              <a:rPr lang="es-MX" sz="2400" dirty="0">
                <a:latin typeface="Arial" charset="0"/>
                <a:ea typeface="ＭＳ Ｐゴシック" charset="0"/>
              </a:rPr>
            </a:br>
            <a:r>
              <a:rPr lang="es-MX" sz="2400" b="1" dirty="0">
                <a:latin typeface="Arial" charset="0"/>
                <a:ea typeface="ＭＳ Ｐゴシック" charset="0"/>
              </a:rPr>
              <a:t>Quinto argumento</a:t>
            </a:r>
          </a:p>
        </p:txBody>
      </p:sp>
      <p:sp>
        <p:nvSpPr>
          <p:cNvPr id="41986" name="Rectangle 3"/>
          <p:cNvSpPr>
            <a:spLocks noGrp="1" noChangeArrowheads="1"/>
          </p:cNvSpPr>
          <p:nvPr>
            <p:ph type="body" idx="1"/>
          </p:nvPr>
        </p:nvSpPr>
        <p:spPr>
          <a:xfrm>
            <a:off x="0" y="1844675"/>
            <a:ext cx="8820150" cy="4251325"/>
          </a:xfrm>
        </p:spPr>
        <p:txBody>
          <a:bodyPr>
            <a:normAutofit fontScale="92500"/>
          </a:bodyPr>
          <a:lstStyle/>
          <a:p>
            <a:pPr algn="just" eaLnBrk="1" hangingPunct="1"/>
            <a:r>
              <a:rPr lang="es-MX" sz="2600" dirty="0">
                <a:latin typeface="Arial" charset="0"/>
                <a:ea typeface="ＭＳ Ｐゴシック" charset="0"/>
              </a:rPr>
              <a:t>En el artículo 12, apartado 1, inciso b), de este mismo ordenamiento, destinado a establecer los sujetos pasivos de los medios de impugnación en materia electoral, menciona a los partidos políticos, enunciado que necesariamente debe surtir efectos jurídicos, conforme al postulado del legislador racional, por no existir elementos contundentes para justificar que se trata de un descuido del legislador, y en cambio, sí existen elementos, como los ya referidos, para sostener lo contrario.</a:t>
            </a:r>
          </a:p>
          <a:p>
            <a:pPr algn="just" eaLnBrk="1" hangingPunct="1"/>
            <a:r>
              <a:rPr lang="es-MX" sz="2600" dirty="0">
                <a:latin typeface="Arial" charset="0"/>
                <a:ea typeface="ＭＳ Ｐゴシック" charset="0"/>
              </a:rPr>
              <a:t/>
            </a:r>
            <a:br>
              <a:rPr lang="es-MX" sz="2600" dirty="0">
                <a:latin typeface="Arial" charset="0"/>
                <a:ea typeface="ＭＳ Ｐゴシック" charset="0"/>
              </a:rPr>
            </a:br>
            <a:endParaRPr lang="es-ES" sz="2600" dirty="0">
              <a:latin typeface="Arial" charset="0"/>
              <a:ea typeface="ＭＳ Ｐゴシック" charset="0"/>
            </a:endParaRPr>
          </a:p>
        </p:txBody>
      </p:sp>
    </p:spTree>
    <p:extLst>
      <p:ext uri="{BB962C8B-B14F-4D97-AF65-F5344CB8AC3E}">
        <p14:creationId xmlns:p14="http://schemas.microsoft.com/office/powerpoint/2010/main" val="116884421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s-MX" sz="2800" b="1" dirty="0">
                <a:latin typeface="Arial" charset="0"/>
                <a:ea typeface="ＭＳ Ｐゴシック" charset="0"/>
              </a:rPr>
              <a:t>Sexto argumento</a:t>
            </a:r>
          </a:p>
        </p:txBody>
      </p:sp>
      <p:sp>
        <p:nvSpPr>
          <p:cNvPr id="44034" name="Rectangle 3"/>
          <p:cNvSpPr>
            <a:spLocks noGrp="1" noChangeArrowheads="1"/>
          </p:cNvSpPr>
          <p:nvPr>
            <p:ph type="body" idx="1"/>
          </p:nvPr>
        </p:nvSpPr>
        <p:spPr>
          <a:xfrm>
            <a:off x="685800" y="1981200"/>
            <a:ext cx="8207375" cy="4114800"/>
          </a:xfrm>
        </p:spPr>
        <p:txBody>
          <a:bodyPr>
            <a:normAutofit lnSpcReduction="10000"/>
          </a:bodyPr>
          <a:lstStyle/>
          <a:p>
            <a:pPr algn="just" eaLnBrk="1" hangingPunct="1"/>
            <a:r>
              <a:rPr lang="es-MX" sz="2800">
                <a:latin typeface="Arial" charset="0"/>
                <a:ea typeface="ＭＳ Ｐゴシック" charset="0"/>
              </a:rPr>
              <a:t>Esta interpretación resulta más funcional que aquella en la que se sostuvo que la protección de los derechos citados en el caso de referencia, debía realizarse a través del procedimiento administrativo sancionador establecido en el artículo 270 del Código Federal de Instituciones y Procedimientos Electorales, porque éste juicio es un medio más sencillo y eficaz para lograr la restitución. </a:t>
            </a:r>
            <a:br>
              <a:rPr lang="es-MX" sz="2800">
                <a:latin typeface="Arial" charset="0"/>
                <a:ea typeface="ＭＳ Ｐゴシック" charset="0"/>
              </a:rPr>
            </a:br>
            <a:endParaRPr lang="es-ES" sz="2800">
              <a:latin typeface="Arial" charset="0"/>
              <a:ea typeface="ＭＳ Ｐゴシック" charset="0"/>
            </a:endParaRPr>
          </a:p>
        </p:txBody>
      </p:sp>
    </p:spTree>
    <p:extLst>
      <p:ext uri="{BB962C8B-B14F-4D97-AF65-F5344CB8AC3E}">
        <p14:creationId xmlns:p14="http://schemas.microsoft.com/office/powerpoint/2010/main" val="230841925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s-ES_tradnl" sz="2800" b="1">
                <a:latin typeface="Arial" charset="0"/>
                <a:ea typeface="ＭＳ Ｐゴシック" charset="0"/>
              </a:rPr>
              <a:t>Séptimo argumento</a:t>
            </a:r>
            <a:endParaRPr lang="es-ES" sz="2800" b="1">
              <a:latin typeface="Arial" charset="0"/>
              <a:ea typeface="ＭＳ Ｐゴシック" charset="0"/>
            </a:endParaRPr>
          </a:p>
        </p:txBody>
      </p:sp>
      <p:sp>
        <p:nvSpPr>
          <p:cNvPr id="46082" name="Rectangle 3"/>
          <p:cNvSpPr>
            <a:spLocks noGrp="1" noChangeArrowheads="1"/>
          </p:cNvSpPr>
          <p:nvPr>
            <p:ph type="body" idx="1"/>
          </p:nvPr>
        </p:nvSpPr>
        <p:spPr>
          <a:xfrm>
            <a:off x="0" y="1700213"/>
            <a:ext cx="8748713" cy="4395787"/>
          </a:xfrm>
        </p:spPr>
        <p:txBody>
          <a:bodyPr>
            <a:normAutofit fontScale="92500"/>
          </a:bodyPr>
          <a:lstStyle/>
          <a:p>
            <a:pPr algn="just" eaLnBrk="1" hangingPunct="1"/>
            <a:r>
              <a:rPr lang="es-MX" sz="2600">
                <a:latin typeface="Arial" charset="0"/>
                <a:ea typeface="ＭＳ Ｐゴシック" charset="0"/>
              </a:rPr>
              <a:t>Todo lo anterior permite afirmar que de mantener el criterio anterior, se reduciría sin justificación la garantía constitucional prevista para la protección de los derechos político-electorales del ciudadano, </a:t>
            </a:r>
            <a:r>
              <a:rPr lang="es-MX" sz="2600" b="1">
                <a:latin typeface="Arial" charset="0"/>
                <a:ea typeface="ＭＳ Ｐゴシック" charset="0"/>
              </a:rPr>
              <a:t>dejando una laguna</a:t>
            </a:r>
            <a:r>
              <a:rPr lang="es-MX" sz="2600">
                <a:latin typeface="Arial" charset="0"/>
                <a:ea typeface="ＭＳ Ｐゴシック" charset="0"/>
              </a:rPr>
              <a:t>, y se estaría distinguiendo donde el legislador no lo hace, lo que además implicaría que las resoluciones de los partidos políticos al dirimir este tipo de conflictos, serían definitivas e inatacables, calidad que en materia electoral únicamente corresponde a las del Tribunal Electoral.</a:t>
            </a:r>
          </a:p>
          <a:p>
            <a:pPr algn="just" eaLnBrk="1" hangingPunct="1"/>
            <a:r>
              <a:rPr lang="es-MX" sz="2600">
                <a:latin typeface="Arial" charset="0"/>
                <a:ea typeface="ＭＳ Ｐゴシック" charset="0"/>
              </a:rPr>
              <a:t/>
            </a:r>
            <a:br>
              <a:rPr lang="es-MX" sz="2600">
                <a:latin typeface="Arial" charset="0"/>
                <a:ea typeface="ＭＳ Ｐゴシック" charset="0"/>
              </a:rPr>
            </a:br>
            <a:endParaRPr lang="es-ES" sz="2600">
              <a:latin typeface="Arial" charset="0"/>
              <a:ea typeface="ＭＳ Ｐゴシック" charset="0"/>
            </a:endParaRPr>
          </a:p>
        </p:txBody>
      </p:sp>
    </p:spTree>
    <p:extLst>
      <p:ext uri="{BB962C8B-B14F-4D97-AF65-F5344CB8AC3E}">
        <p14:creationId xmlns:p14="http://schemas.microsoft.com/office/powerpoint/2010/main" val="265917157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s-ES_tradnl" b="1">
                <a:latin typeface="Arial" charset="0"/>
                <a:ea typeface="ＭＳ Ｐゴシック" charset="0"/>
              </a:rPr>
              <a:t>Octavo argumento</a:t>
            </a:r>
            <a:endParaRPr lang="es-ES" b="1">
              <a:latin typeface="Arial" charset="0"/>
              <a:ea typeface="ＭＳ Ｐゴシック" charset="0"/>
            </a:endParaRPr>
          </a:p>
        </p:txBody>
      </p:sp>
      <p:sp>
        <p:nvSpPr>
          <p:cNvPr id="48130" name="Rectangle 3"/>
          <p:cNvSpPr>
            <a:spLocks noGrp="1" noChangeArrowheads="1"/>
          </p:cNvSpPr>
          <p:nvPr>
            <p:ph type="body" idx="1"/>
          </p:nvPr>
        </p:nvSpPr>
        <p:spPr/>
        <p:txBody>
          <a:bodyPr/>
          <a:lstStyle/>
          <a:p>
            <a:pPr algn="just" eaLnBrk="1" hangingPunct="1"/>
            <a:r>
              <a:rPr lang="es-MX" sz="2800">
                <a:latin typeface="Arial" charset="0"/>
                <a:ea typeface="ＭＳ Ｐゴシック" charset="0"/>
              </a:rPr>
              <a:t>Finalmente, no constituye obstáculo, el hecho de que en la legislación falten algunas disposiciones expresas y directas para tramitar y sustanciar los juicios en los que el partido político sea sujeto pasivo, pues los existentes se pueden ajustar conforme a los principios generales del derecho procesal.</a:t>
            </a:r>
            <a:endParaRPr lang="es-ES" sz="2800">
              <a:latin typeface="Arial" charset="0"/>
              <a:ea typeface="ＭＳ Ｐゴシック" charset="0"/>
            </a:endParaRPr>
          </a:p>
        </p:txBody>
      </p:sp>
    </p:spTree>
    <p:extLst>
      <p:ext uri="{BB962C8B-B14F-4D97-AF65-F5344CB8AC3E}">
        <p14:creationId xmlns:p14="http://schemas.microsoft.com/office/powerpoint/2010/main" val="16267601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endParaRPr lang="es-MX">
              <a:latin typeface="Arial" charset="0"/>
              <a:ea typeface="ＭＳ Ｐゴシック" charset="0"/>
            </a:endParaRPr>
          </a:p>
        </p:txBody>
      </p:sp>
      <p:sp>
        <p:nvSpPr>
          <p:cNvPr id="17410" name="Rectangle 3"/>
          <p:cNvSpPr>
            <a:spLocks noGrp="1" noChangeArrowheads="1"/>
          </p:cNvSpPr>
          <p:nvPr>
            <p:ph type="body" idx="1"/>
          </p:nvPr>
        </p:nvSpPr>
        <p:spPr/>
        <p:txBody>
          <a:bodyPr/>
          <a:lstStyle/>
          <a:p>
            <a:pPr algn="just" eaLnBrk="1" hangingPunct="1">
              <a:lnSpc>
                <a:spcPct val="90000"/>
              </a:lnSpc>
            </a:pPr>
            <a:r>
              <a:rPr lang="es-ES_tradnl" sz="2800" b="1">
                <a:latin typeface="Arial" charset="0"/>
                <a:ea typeface="ＭＳ Ｐゴシック" charset="0"/>
              </a:rPr>
              <a:t>No existe un supuesto expreso para la procedencia de un juicio contra actos de los partidos pol</a:t>
            </a:r>
            <a:r>
              <a:rPr lang="es-ES_tradnl" altLang="ja-JP" sz="2800" b="1">
                <a:latin typeface="Arial" charset="0"/>
                <a:ea typeface="ＭＳ Ｐゴシック" charset="0"/>
              </a:rPr>
              <a:t>íticos.</a:t>
            </a:r>
            <a:endParaRPr lang="es-ES_tradnl" sz="2800" b="1">
              <a:latin typeface="Arial" charset="0"/>
              <a:ea typeface="ＭＳ Ｐゴシック" charset="0"/>
            </a:endParaRPr>
          </a:p>
          <a:p>
            <a:pPr algn="just" eaLnBrk="1" hangingPunct="1">
              <a:lnSpc>
                <a:spcPct val="90000"/>
              </a:lnSpc>
            </a:pPr>
            <a:endParaRPr lang="es-ES_tradnl" sz="2800">
              <a:latin typeface="Arial" charset="0"/>
              <a:ea typeface="ＭＳ Ｐゴシック" charset="0"/>
            </a:endParaRPr>
          </a:p>
          <a:p>
            <a:pPr algn="just" eaLnBrk="1" hangingPunct="1">
              <a:lnSpc>
                <a:spcPct val="90000"/>
              </a:lnSpc>
            </a:pPr>
            <a:r>
              <a:rPr lang="es-ES_tradnl" sz="2800">
                <a:latin typeface="Arial" charset="0"/>
                <a:ea typeface="ＭＳ Ｐゴシック" charset="0"/>
              </a:rPr>
              <a:t>Primer caso: Pablo G</a:t>
            </a:r>
            <a:r>
              <a:rPr lang="es-ES_tradnl" altLang="ja-JP" sz="2800">
                <a:latin typeface="Arial" charset="0"/>
                <a:ea typeface="ＭＳ Ｐゴシック" charset="0"/>
              </a:rPr>
              <a:t>ó</a:t>
            </a:r>
            <a:r>
              <a:rPr lang="es-ES_tradnl" sz="2800">
                <a:latin typeface="Arial" charset="0"/>
                <a:ea typeface="ＭＳ Ｐゴシック" charset="0"/>
              </a:rPr>
              <a:t>mez</a:t>
            </a:r>
          </a:p>
          <a:p>
            <a:pPr algn="just" eaLnBrk="1" hangingPunct="1">
              <a:lnSpc>
                <a:spcPct val="90000"/>
              </a:lnSpc>
            </a:pPr>
            <a:endParaRPr lang="es-ES_tradnl" sz="2800">
              <a:latin typeface="Arial" charset="0"/>
              <a:ea typeface="ＭＳ Ｐゴシック" charset="0"/>
            </a:endParaRPr>
          </a:p>
          <a:p>
            <a:pPr algn="just" eaLnBrk="1" hangingPunct="1">
              <a:lnSpc>
                <a:spcPct val="90000"/>
              </a:lnSpc>
            </a:pPr>
            <a:endParaRPr lang="es-ES_tradnl" sz="2800">
              <a:latin typeface="Arial" charset="0"/>
              <a:ea typeface="ＭＳ Ｐゴシック" charset="0"/>
            </a:endParaRPr>
          </a:p>
          <a:p>
            <a:pPr algn="just" eaLnBrk="1" hangingPunct="1">
              <a:lnSpc>
                <a:spcPct val="90000"/>
              </a:lnSpc>
            </a:pPr>
            <a:r>
              <a:rPr lang="es-ES_tradnl" sz="2800">
                <a:latin typeface="Arial" charset="0"/>
                <a:ea typeface="ＭＳ Ｐゴシック" charset="0"/>
              </a:rPr>
              <a:t>Segundo Caso: Sanciones a militantes.</a:t>
            </a:r>
          </a:p>
          <a:p>
            <a:pPr eaLnBrk="1" hangingPunct="1">
              <a:lnSpc>
                <a:spcPct val="90000"/>
              </a:lnSpc>
            </a:pPr>
            <a:endParaRPr lang="es-ES_tradnl" sz="2800">
              <a:latin typeface="Arial" charset="0"/>
              <a:ea typeface="ＭＳ Ｐゴシック" charset="0"/>
            </a:endParaRPr>
          </a:p>
          <a:p>
            <a:pPr eaLnBrk="1" hangingPunct="1">
              <a:lnSpc>
                <a:spcPct val="90000"/>
              </a:lnSpc>
            </a:pPr>
            <a:endParaRPr lang="es-ES_tradnl" sz="2800">
              <a:latin typeface="Arial" charset="0"/>
              <a:ea typeface="ＭＳ Ｐゴシック" charset="0"/>
            </a:endParaRPr>
          </a:p>
        </p:txBody>
      </p:sp>
    </p:spTree>
    <p:extLst>
      <p:ext uri="{BB962C8B-B14F-4D97-AF65-F5344CB8AC3E}">
        <p14:creationId xmlns:p14="http://schemas.microsoft.com/office/powerpoint/2010/main" val="18517911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3"/>
          <p:cNvSpPr>
            <a:spLocks noGrp="1" noChangeArrowheads="1"/>
          </p:cNvSpPr>
          <p:nvPr>
            <p:ph type="body" idx="1"/>
          </p:nvPr>
        </p:nvSpPr>
        <p:spPr>
          <a:xfrm>
            <a:off x="0" y="838200"/>
            <a:ext cx="8610600" cy="4114800"/>
          </a:xfrm>
        </p:spPr>
        <p:txBody>
          <a:bodyPr>
            <a:normAutofit fontScale="92500" lnSpcReduction="10000"/>
          </a:bodyPr>
          <a:lstStyle/>
          <a:p>
            <a:pPr algn="just" eaLnBrk="1" hangingPunct="1">
              <a:lnSpc>
                <a:spcPct val="80000"/>
              </a:lnSpc>
              <a:spcAft>
                <a:spcPct val="10000"/>
              </a:spcAft>
            </a:pPr>
            <a:r>
              <a:rPr lang="es-MX" sz="2400">
                <a:latin typeface="Arial" charset="0"/>
                <a:ea typeface="ＭＳ Ｐゴシック" charset="0"/>
              </a:rPr>
              <a:t>Art</a:t>
            </a:r>
            <a:r>
              <a:rPr lang="es-MX" altLang="ja-JP" sz="2400">
                <a:latin typeface="Arial" charset="0"/>
                <a:ea typeface="ＭＳ Ｐゴシック" charset="0"/>
              </a:rPr>
              <a:t>í</a:t>
            </a:r>
            <a:r>
              <a:rPr lang="es-MX" altLang="ja-JP" sz="2400">
                <a:latin typeface="Lucida Grande" charset="0"/>
                <a:ea typeface="ＭＳ Ｐゴシック" charset="0"/>
              </a:rPr>
              <a:t>c</a:t>
            </a:r>
            <a:r>
              <a:rPr lang="es-MX" sz="2400">
                <a:latin typeface="Arial" charset="0"/>
                <a:ea typeface="ＭＳ Ｐゴシック" charset="0"/>
              </a:rPr>
              <a:t>ulo 12</a:t>
            </a:r>
          </a:p>
          <a:p>
            <a:pPr algn="just" eaLnBrk="1" hangingPunct="1">
              <a:lnSpc>
                <a:spcPct val="80000"/>
              </a:lnSpc>
              <a:spcAft>
                <a:spcPct val="10000"/>
              </a:spcAft>
            </a:pPr>
            <a:r>
              <a:rPr lang="es-MX" sz="2400">
                <a:latin typeface="Arial" charset="0"/>
                <a:ea typeface="ＭＳ Ｐゴシック" charset="0"/>
              </a:rPr>
              <a:t>1. Son partes en el procedimiento de los medios de impugnaci</a:t>
            </a:r>
            <a:r>
              <a:rPr lang="es-MX" altLang="ja-JP" sz="2400">
                <a:latin typeface="Arial" charset="0"/>
                <a:ea typeface="ＭＳ Ｐゴシック" charset="0"/>
              </a:rPr>
              <a:t>ón </a:t>
            </a:r>
            <a:r>
              <a:rPr lang="es-MX" sz="2400">
                <a:latin typeface="Arial" charset="0"/>
                <a:ea typeface="ＭＳ Ｐゴシック" charset="0"/>
              </a:rPr>
              <a:t>las siguientes:</a:t>
            </a:r>
          </a:p>
          <a:p>
            <a:pPr algn="just" eaLnBrk="1" hangingPunct="1">
              <a:lnSpc>
                <a:spcPct val="80000"/>
              </a:lnSpc>
              <a:spcAft>
                <a:spcPct val="10000"/>
              </a:spcAft>
            </a:pPr>
            <a:r>
              <a:rPr lang="es-MX" sz="2400">
                <a:latin typeface="Arial" charset="0"/>
                <a:ea typeface="ＭＳ Ｐゴシック" charset="0"/>
              </a:rPr>
              <a:t>a) El actor, que ser</a:t>
            </a:r>
            <a:r>
              <a:rPr lang="es-MX" altLang="ja-JP" sz="2400">
                <a:latin typeface="Arial" charset="0"/>
                <a:ea typeface="ＭＳ Ｐゴシック" charset="0"/>
              </a:rPr>
              <a:t>á </a:t>
            </a:r>
            <a:r>
              <a:rPr lang="es-MX" sz="2400">
                <a:latin typeface="Arial" charset="0"/>
                <a:ea typeface="ＭＳ Ｐゴシック" charset="0"/>
              </a:rPr>
              <a:t>quien estando legitimado lo presente por s</a:t>
            </a:r>
            <a:r>
              <a:rPr lang="es-MX" altLang="ja-JP" sz="2400">
                <a:latin typeface="Arial" charset="0"/>
                <a:ea typeface="ＭＳ Ｐゴシック" charset="0"/>
              </a:rPr>
              <a:t>í</a:t>
            </a:r>
            <a:r>
              <a:rPr lang="es-MX" sz="2400">
                <a:latin typeface="Arial" charset="0"/>
                <a:ea typeface="ＭＳ Ｐゴシック" charset="0"/>
              </a:rPr>
              <a:t> mismo o, en su caso, a trav</a:t>
            </a:r>
            <a:r>
              <a:rPr lang="es-MX" altLang="ja-JP" sz="2400">
                <a:latin typeface="Arial" charset="0"/>
                <a:ea typeface="ＭＳ Ｐゴシック" charset="0"/>
              </a:rPr>
              <a:t>és</a:t>
            </a:r>
            <a:r>
              <a:rPr lang="es-MX" sz="2400">
                <a:latin typeface="Arial" charset="0"/>
                <a:ea typeface="ＭＳ Ｐゴシック" charset="0"/>
              </a:rPr>
              <a:t> de representante, en los t</a:t>
            </a:r>
            <a:r>
              <a:rPr lang="es-MX" altLang="ja-JP" sz="2400">
                <a:latin typeface="Arial" charset="0"/>
                <a:ea typeface="ＭＳ Ｐゴシック" charset="0"/>
              </a:rPr>
              <a:t>ér</a:t>
            </a:r>
            <a:r>
              <a:rPr lang="es-MX" sz="2400">
                <a:latin typeface="Arial" charset="0"/>
                <a:ea typeface="ＭＳ Ｐゴシック" charset="0"/>
              </a:rPr>
              <a:t>minos de este ordenamiento;</a:t>
            </a:r>
          </a:p>
          <a:p>
            <a:pPr algn="just" eaLnBrk="1" hangingPunct="1">
              <a:lnSpc>
                <a:spcPct val="80000"/>
              </a:lnSpc>
              <a:spcAft>
                <a:spcPct val="10000"/>
              </a:spcAft>
            </a:pPr>
            <a:r>
              <a:rPr lang="es-MX" sz="2400">
                <a:latin typeface="Arial" charset="0"/>
                <a:ea typeface="ＭＳ Ｐゴシック" charset="0"/>
              </a:rPr>
              <a:t>b) La autoridad responsable o el partido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 en el caso previsto por el </a:t>
            </a:r>
            <a:r>
              <a:rPr lang="es-MX" sz="2400" b="1">
                <a:latin typeface="Arial" charset="0"/>
                <a:ea typeface="ＭＳ Ｐゴシック" charset="0"/>
              </a:rPr>
              <a:t>inciso e) del p</a:t>
            </a:r>
            <a:r>
              <a:rPr lang="es-MX" altLang="ja-JP" sz="2400" b="1">
                <a:latin typeface="Arial" charset="0"/>
                <a:ea typeface="ＭＳ Ｐゴシック" charset="0"/>
              </a:rPr>
              <a:t>ár</a:t>
            </a:r>
            <a:r>
              <a:rPr lang="es-MX" sz="2400" b="1">
                <a:latin typeface="Arial" charset="0"/>
                <a:ea typeface="ＭＳ Ｐゴシック" charset="0"/>
              </a:rPr>
              <a:t>rafo 1 del art</a:t>
            </a:r>
            <a:r>
              <a:rPr lang="es-MX" altLang="ja-JP" sz="2400" b="1">
                <a:latin typeface="Arial" charset="0"/>
                <a:ea typeface="ＭＳ Ｐゴシック" charset="0"/>
              </a:rPr>
              <a:t>í</a:t>
            </a:r>
            <a:r>
              <a:rPr lang="es-MX" altLang="ja-JP" sz="2400" b="1">
                <a:latin typeface="Lucida Grande" charset="0"/>
                <a:ea typeface="ＭＳ Ｐゴシック" charset="0"/>
              </a:rPr>
              <a:t>c</a:t>
            </a:r>
            <a:r>
              <a:rPr lang="es-MX" sz="2400" b="1">
                <a:latin typeface="Arial" charset="0"/>
                <a:ea typeface="ＭＳ Ｐゴシック" charset="0"/>
              </a:rPr>
              <a:t>ulo 81</a:t>
            </a:r>
            <a:r>
              <a:rPr lang="es-MX" sz="2400">
                <a:latin typeface="Arial" charset="0"/>
                <a:ea typeface="ＭＳ Ｐゴシック" charset="0"/>
              </a:rPr>
              <a:t> de esta ley, que haya realizado el acto o emitido la resoluci</a:t>
            </a:r>
            <a:r>
              <a:rPr lang="es-MX" altLang="ja-JP" sz="2400">
                <a:latin typeface="Arial" charset="0"/>
                <a:ea typeface="ＭＳ Ｐゴシック" charset="0"/>
              </a:rPr>
              <a:t>ón </a:t>
            </a:r>
            <a:r>
              <a:rPr lang="es-MX" sz="2400">
                <a:latin typeface="Arial" charset="0"/>
                <a:ea typeface="ＭＳ Ｐゴシック" charset="0"/>
              </a:rPr>
              <a:t>que se impugna; y </a:t>
            </a:r>
          </a:p>
          <a:p>
            <a:pPr algn="just" eaLnBrk="1" hangingPunct="1">
              <a:lnSpc>
                <a:spcPct val="80000"/>
              </a:lnSpc>
              <a:spcAft>
                <a:spcPct val="10000"/>
              </a:spcAft>
            </a:pPr>
            <a:r>
              <a:rPr lang="es-MX" sz="2400">
                <a:latin typeface="Arial" charset="0"/>
                <a:ea typeface="ＭＳ Ｐゴシック" charset="0"/>
              </a:rPr>
              <a:t>c) El tercero interesado, que es el ciudadano, el partido pol</a:t>
            </a:r>
            <a:r>
              <a:rPr lang="es-MX" altLang="ja-JP" sz="2400">
                <a:latin typeface="Arial" charset="0"/>
                <a:ea typeface="ＭＳ Ｐゴシック" charset="0"/>
              </a:rPr>
              <a:t>ít</a:t>
            </a:r>
            <a:r>
              <a:rPr lang="es-MX" sz="2400">
                <a:latin typeface="Arial" charset="0"/>
                <a:ea typeface="ＭＳ Ｐゴシック" charset="0"/>
              </a:rPr>
              <a:t>co, la coalici</a:t>
            </a:r>
            <a:r>
              <a:rPr lang="es-MX" altLang="ja-JP" sz="2400">
                <a:latin typeface="Arial" charset="0"/>
                <a:ea typeface="ＭＳ Ｐゴシック" charset="0"/>
              </a:rPr>
              <a:t>ón</a:t>
            </a:r>
            <a:r>
              <a:rPr lang="es-MX" sz="2400">
                <a:latin typeface="Arial" charset="0"/>
                <a:ea typeface="ＭＳ Ｐゴシック" charset="0"/>
              </a:rPr>
              <a:t> el candidato, la organizaci</a:t>
            </a:r>
            <a:r>
              <a:rPr lang="es-MX" altLang="ja-JP" sz="2400">
                <a:latin typeface="Arial" charset="0"/>
                <a:ea typeface="ＭＳ Ｐゴシック" charset="0"/>
              </a:rPr>
              <a:t>ón </a:t>
            </a:r>
            <a:r>
              <a:rPr lang="es-MX" sz="2400">
                <a:latin typeface="Arial" charset="0"/>
                <a:ea typeface="ＭＳ Ｐゴシック" charset="0"/>
              </a:rPr>
              <a:t>o la agrupaci</a:t>
            </a:r>
            <a:r>
              <a:rPr lang="es-MX" altLang="ja-JP" sz="2400">
                <a:latin typeface="Arial" charset="0"/>
                <a:ea typeface="ＭＳ Ｐゴシック" charset="0"/>
              </a:rPr>
              <a:t>ón </a:t>
            </a:r>
            <a:r>
              <a:rPr lang="es-MX" sz="2400">
                <a:latin typeface="Arial" charset="0"/>
                <a:ea typeface="ＭＳ Ｐゴシック" charset="0"/>
              </a:rPr>
              <a:t>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ica o de ciudadanos, seg</a:t>
            </a:r>
            <a:r>
              <a:rPr lang="es-MX" altLang="ja-JP" sz="2400">
                <a:latin typeface="Arial" charset="0"/>
                <a:ea typeface="ＭＳ Ｐゴシック" charset="0"/>
              </a:rPr>
              <a:t>ún</a:t>
            </a:r>
            <a:r>
              <a:rPr lang="es-MX" sz="2400">
                <a:latin typeface="Arial" charset="0"/>
                <a:ea typeface="ＭＳ Ｐゴシック" charset="0"/>
              </a:rPr>
              <a:t> corresponda, con un inter</a:t>
            </a:r>
            <a:r>
              <a:rPr lang="es-MX" altLang="ja-JP" sz="2400">
                <a:latin typeface="Arial" charset="0"/>
                <a:ea typeface="ＭＳ Ｐゴシック" charset="0"/>
              </a:rPr>
              <a:t>és</a:t>
            </a:r>
            <a:r>
              <a:rPr lang="es-MX" sz="2400">
                <a:latin typeface="Arial" charset="0"/>
                <a:ea typeface="ＭＳ Ｐゴシック" charset="0"/>
              </a:rPr>
              <a:t> leg</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imo en la causa derivado de un derecho incompatible con el que pretende el actor. </a:t>
            </a:r>
          </a:p>
          <a:p>
            <a:pPr eaLnBrk="1" hangingPunct="1">
              <a:lnSpc>
                <a:spcPct val="90000"/>
              </a:lnSpc>
            </a:pPr>
            <a:endParaRPr lang="es-ES_tradnl" sz="2800">
              <a:latin typeface="Arial" charset="0"/>
              <a:ea typeface="ＭＳ Ｐゴシック" charset="0"/>
            </a:endParaRPr>
          </a:p>
        </p:txBody>
      </p:sp>
    </p:spTree>
    <p:extLst>
      <p:ext uri="{BB962C8B-B14F-4D97-AF65-F5344CB8AC3E}">
        <p14:creationId xmlns:p14="http://schemas.microsoft.com/office/powerpoint/2010/main" val="194751052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
          <p:cNvSpPr>
            <a:spLocks noGrp="1" noChangeArrowheads="1"/>
          </p:cNvSpPr>
          <p:nvPr>
            <p:ph type="body" idx="1"/>
          </p:nvPr>
        </p:nvSpPr>
        <p:spPr>
          <a:xfrm>
            <a:off x="457200" y="685800"/>
            <a:ext cx="7848600" cy="5257800"/>
          </a:xfrm>
        </p:spPr>
        <p:txBody>
          <a:bodyPr/>
          <a:lstStyle/>
          <a:p>
            <a:pPr algn="just" eaLnBrk="1" hangingPunct="1">
              <a:lnSpc>
                <a:spcPct val="90000"/>
              </a:lnSpc>
            </a:pPr>
            <a:r>
              <a:rPr lang="es-MX">
                <a:latin typeface="Arial" charset="0"/>
                <a:ea typeface="ＭＳ Ｐゴシック" charset="0"/>
              </a:rPr>
              <a:t>Art</a:t>
            </a:r>
            <a:r>
              <a:rPr lang="es-MX" altLang="ja-JP">
                <a:latin typeface="Arial" charset="0"/>
                <a:ea typeface="ＭＳ Ｐゴシック" charset="0"/>
              </a:rPr>
              <a:t>íc</a:t>
            </a:r>
            <a:r>
              <a:rPr lang="es-MX">
                <a:latin typeface="Arial" charset="0"/>
                <a:ea typeface="ＭＳ Ｐゴシック" charset="0"/>
              </a:rPr>
              <a:t>ulo 81</a:t>
            </a:r>
          </a:p>
          <a:p>
            <a:pPr algn="just" eaLnBrk="1" hangingPunct="1">
              <a:lnSpc>
                <a:spcPct val="90000"/>
              </a:lnSpc>
            </a:pPr>
            <a:r>
              <a:rPr lang="es-MX">
                <a:latin typeface="Arial" charset="0"/>
                <a:ea typeface="ＭＳ Ｐゴシック" charset="0"/>
              </a:rPr>
              <a:t>1. En los casos previstos por los incisos a) al c) del p</a:t>
            </a:r>
            <a:r>
              <a:rPr lang="es-MX" altLang="ja-JP">
                <a:latin typeface="Arial" charset="0"/>
                <a:ea typeface="ＭＳ Ｐゴシック" charset="0"/>
              </a:rPr>
              <a:t>ár</a:t>
            </a:r>
            <a:r>
              <a:rPr lang="es-MX">
                <a:latin typeface="Arial" charset="0"/>
                <a:ea typeface="ＭＳ Ｐゴシック" charset="0"/>
              </a:rPr>
              <a:t>rafo 1 del art</a:t>
            </a:r>
            <a:r>
              <a:rPr lang="es-MX" altLang="ja-JP">
                <a:latin typeface="Arial" charset="0"/>
                <a:ea typeface="ＭＳ Ｐゴシック" charset="0"/>
              </a:rPr>
              <a:t>íc</a:t>
            </a:r>
            <a:r>
              <a:rPr lang="es-MX">
                <a:latin typeface="Arial" charset="0"/>
                <a:ea typeface="ＭＳ Ｐゴシック" charset="0"/>
              </a:rPr>
              <a:t>ulo anterior, los ciudadanos agraviados deber</a:t>
            </a:r>
            <a:r>
              <a:rPr lang="es-MX" altLang="ja-JP">
                <a:latin typeface="Arial" charset="0"/>
                <a:ea typeface="ＭＳ Ｐゴシック" charset="0"/>
              </a:rPr>
              <a:t>á</a:t>
            </a:r>
            <a:r>
              <a:rPr lang="es-MX">
                <a:latin typeface="Arial" charset="0"/>
                <a:ea typeface="ＭＳ Ｐゴシック" charset="0"/>
              </a:rPr>
              <a:t> agotar previamente la instancia administrativa que establezca la ley. En estos supuestos, las autoridades responsables les proporcionar</a:t>
            </a:r>
            <a:r>
              <a:rPr lang="es-MX" altLang="ja-JP">
                <a:latin typeface="Arial" charset="0"/>
                <a:ea typeface="ＭＳ Ｐゴシック" charset="0"/>
              </a:rPr>
              <a:t>á</a:t>
            </a:r>
            <a:r>
              <a:rPr lang="es-MX">
                <a:latin typeface="Arial" charset="0"/>
                <a:ea typeface="ＭＳ Ｐゴシック" charset="0"/>
              </a:rPr>
              <a:t> orientaci</a:t>
            </a:r>
            <a:r>
              <a:rPr lang="es-MX" altLang="ja-JP">
                <a:latin typeface="Arial" charset="0"/>
                <a:ea typeface="ＭＳ Ｐゴシック" charset="0"/>
              </a:rPr>
              <a:t>ón</a:t>
            </a:r>
            <a:r>
              <a:rPr lang="es-MX">
                <a:latin typeface="Arial" charset="0"/>
                <a:ea typeface="ＭＳ Ｐゴシック" charset="0"/>
              </a:rPr>
              <a:t> y pondr</a:t>
            </a:r>
            <a:r>
              <a:rPr lang="es-MX" altLang="ja-JP">
                <a:latin typeface="Arial" charset="0"/>
                <a:ea typeface="ＭＳ Ｐゴシック" charset="0"/>
              </a:rPr>
              <a:t>á</a:t>
            </a:r>
            <a:r>
              <a:rPr lang="es-MX">
                <a:latin typeface="Arial" charset="0"/>
                <a:ea typeface="ＭＳ Ｐゴシック" charset="0"/>
              </a:rPr>
              <a:t> a su disposici</a:t>
            </a:r>
            <a:r>
              <a:rPr lang="es-MX" altLang="ja-JP">
                <a:latin typeface="Arial" charset="0"/>
                <a:ea typeface="ＭＳ Ｐゴシック" charset="0"/>
              </a:rPr>
              <a:t>ó </a:t>
            </a:r>
            <a:r>
              <a:rPr lang="es-MX">
                <a:latin typeface="Arial" charset="0"/>
                <a:ea typeface="ＭＳ Ｐゴシック" charset="0"/>
              </a:rPr>
              <a:t>los formatos que sean necesarios para la presentaci</a:t>
            </a:r>
            <a:r>
              <a:rPr lang="es-MX" altLang="ja-JP">
                <a:latin typeface="Arial" charset="0"/>
                <a:ea typeface="ＭＳ Ｐゴシック" charset="0"/>
              </a:rPr>
              <a:t>ón </a:t>
            </a:r>
            <a:r>
              <a:rPr lang="es-MX">
                <a:latin typeface="Arial" charset="0"/>
                <a:ea typeface="ＭＳ Ｐゴシック" charset="0"/>
              </a:rPr>
              <a:t>de la demanda respectiva.</a:t>
            </a:r>
          </a:p>
          <a:p>
            <a:pPr eaLnBrk="1" hangingPunct="1">
              <a:lnSpc>
                <a:spcPct val="90000"/>
              </a:lnSpc>
            </a:pPr>
            <a:endParaRPr lang="es-MX" sz="2800">
              <a:latin typeface="Times New Roman" charset="0"/>
              <a:ea typeface="ＭＳ Ｐゴシック" charset="0"/>
            </a:endParaRPr>
          </a:p>
          <a:p>
            <a:pPr eaLnBrk="1" hangingPunct="1">
              <a:lnSpc>
                <a:spcPct val="90000"/>
              </a:lnSpc>
            </a:pPr>
            <a:endParaRPr lang="es-ES_tradnl" sz="2600">
              <a:latin typeface="Arial" charset="0"/>
              <a:ea typeface="ＭＳ Ｐゴシック" charset="0"/>
            </a:endParaRPr>
          </a:p>
        </p:txBody>
      </p:sp>
    </p:spTree>
    <p:extLst>
      <p:ext uri="{BB962C8B-B14F-4D97-AF65-F5344CB8AC3E}">
        <p14:creationId xmlns:p14="http://schemas.microsoft.com/office/powerpoint/2010/main" val="16252484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idx="1"/>
          </p:nvPr>
        </p:nvSpPr>
        <p:spPr>
          <a:xfrm>
            <a:off x="609600" y="990600"/>
            <a:ext cx="7772400" cy="4114800"/>
          </a:xfrm>
        </p:spPr>
        <p:txBody>
          <a:bodyPr>
            <a:normAutofit fontScale="92500" lnSpcReduction="10000"/>
          </a:bodyPr>
          <a:lstStyle/>
          <a:p>
            <a:pPr algn="just" eaLnBrk="1" hangingPunct="1">
              <a:lnSpc>
                <a:spcPct val="90000"/>
              </a:lnSpc>
            </a:pPr>
            <a:r>
              <a:rPr lang="es-MX" sz="2400">
                <a:latin typeface="Arial" charset="0"/>
                <a:ea typeface="ＭＳ Ｐゴシック" charset="0"/>
              </a:rPr>
              <a:t>Art</a:t>
            </a:r>
            <a:r>
              <a:rPr lang="es-MX" altLang="ja-JP" sz="2400">
                <a:latin typeface="Arial" charset="0"/>
                <a:ea typeface="ＭＳ Ｐゴシック" charset="0"/>
              </a:rPr>
              <a:t>íc</a:t>
            </a:r>
            <a:r>
              <a:rPr lang="es-MX" sz="2400">
                <a:latin typeface="Arial" charset="0"/>
                <a:ea typeface="ＭＳ Ｐゴシック" charset="0"/>
              </a:rPr>
              <a:t>ulo 79</a:t>
            </a:r>
          </a:p>
          <a:p>
            <a:pPr algn="just" eaLnBrk="1" hangingPunct="1">
              <a:lnSpc>
                <a:spcPct val="90000"/>
              </a:lnSpc>
            </a:pPr>
            <a:r>
              <a:rPr lang="es-MX" sz="2400">
                <a:latin typeface="Arial" charset="0"/>
                <a:ea typeface="ＭＳ Ｐゴシック" charset="0"/>
              </a:rPr>
              <a:t>1. El juicio para la protecci</a:t>
            </a:r>
            <a:r>
              <a:rPr lang="es-MX" altLang="ja-JP" sz="2400">
                <a:latin typeface="Arial" charset="0"/>
                <a:ea typeface="ＭＳ Ｐゴシック" charset="0"/>
              </a:rPr>
              <a:t>ón</a:t>
            </a:r>
            <a:r>
              <a:rPr lang="es-MX" sz="2400">
                <a:latin typeface="Arial" charset="0"/>
                <a:ea typeface="ＭＳ Ｐゴシック" charset="0"/>
              </a:rPr>
              <a:t> de los derechos pol</a:t>
            </a:r>
            <a:r>
              <a:rPr lang="es-MX" altLang="ja-JP" sz="2400">
                <a:latin typeface="Arial" charset="0"/>
                <a:ea typeface="ＭＳ Ｐゴシック" charset="0"/>
              </a:rPr>
              <a:t>ít</a:t>
            </a:r>
            <a:r>
              <a:rPr lang="es-MX" sz="2400">
                <a:latin typeface="Arial" charset="0"/>
                <a:ea typeface="ＭＳ Ｐゴシック" charset="0"/>
              </a:rPr>
              <a:t>ico–electorales, s</a:t>
            </a:r>
            <a:r>
              <a:rPr lang="es-MX" altLang="ja-JP" sz="2400">
                <a:latin typeface="Arial" charset="0"/>
                <a:ea typeface="ＭＳ Ｐゴシック" charset="0"/>
              </a:rPr>
              <a:t>ólo</a:t>
            </a:r>
            <a:r>
              <a:rPr lang="es-MX" sz="2400">
                <a:latin typeface="Arial" charset="0"/>
                <a:ea typeface="ＭＳ Ｐゴシック" charset="0"/>
              </a:rPr>
              <a:t> proceder</a:t>
            </a:r>
            <a:r>
              <a:rPr lang="es-MX" altLang="ja-JP" sz="2400">
                <a:latin typeface="Arial" charset="0"/>
                <a:ea typeface="ＭＳ Ｐゴシック" charset="0"/>
              </a:rPr>
              <a:t>á</a:t>
            </a:r>
            <a:r>
              <a:rPr lang="es-MX" sz="2400">
                <a:latin typeface="Arial" charset="0"/>
                <a:ea typeface="ＭＳ Ｐゴシック" charset="0"/>
              </a:rPr>
              <a:t> cuando el ciudadano por s</a:t>
            </a:r>
            <a:r>
              <a:rPr lang="es-MX" altLang="ja-JP" sz="2400">
                <a:latin typeface="Arial" charset="0"/>
                <a:ea typeface="ＭＳ Ｐゴシック" charset="0"/>
              </a:rPr>
              <a:t>í</a:t>
            </a:r>
            <a:r>
              <a:rPr lang="es-MX" sz="2400">
                <a:latin typeface="Arial" charset="0"/>
                <a:ea typeface="ＭＳ Ｐゴシック" charset="0"/>
              </a:rPr>
              <a:t> mismo y en forma individual, haga valer presuntas violaciones a sus derechos de votar y ser votado en las elecciones populares, de asociarse individual y libremente para tomar parte en forma pac</a:t>
            </a:r>
            <a:r>
              <a:rPr lang="es-MX" altLang="ja-JP" sz="2400">
                <a:latin typeface="Arial" charset="0"/>
                <a:ea typeface="ＭＳ Ｐゴシック" charset="0"/>
              </a:rPr>
              <a:t>ífi</a:t>
            </a:r>
            <a:r>
              <a:rPr lang="es-MX" sz="2400">
                <a:latin typeface="Arial" charset="0"/>
                <a:ea typeface="ＭＳ Ｐゴシック" charset="0"/>
              </a:rPr>
              <a:t>ca en los asuntos pol</a:t>
            </a:r>
            <a:r>
              <a:rPr lang="es-MX" altLang="ja-JP" sz="2400">
                <a:latin typeface="Arial" charset="0"/>
                <a:ea typeface="ＭＳ Ｐゴシック" charset="0"/>
              </a:rPr>
              <a:t>ít</a:t>
            </a:r>
            <a:r>
              <a:rPr lang="es-MX" sz="2400">
                <a:latin typeface="Arial" charset="0"/>
                <a:ea typeface="ＭＳ Ｐゴシック" charset="0"/>
              </a:rPr>
              <a:t>icos y de afiliarse libre e individualmente a los partidos pol</a:t>
            </a:r>
            <a:r>
              <a:rPr lang="es-MX" altLang="ja-JP" sz="2400">
                <a:latin typeface="Arial" charset="0"/>
                <a:ea typeface="ＭＳ Ｐゴシック" charset="0"/>
              </a:rPr>
              <a:t>ít</a:t>
            </a:r>
            <a:r>
              <a:rPr lang="es-MX" sz="2400">
                <a:latin typeface="Arial" charset="0"/>
                <a:ea typeface="ＭＳ Ｐゴシック" charset="0"/>
              </a:rPr>
              <a:t>icos. En el supuesto previsto en el inciso e) del p</a:t>
            </a:r>
            <a:r>
              <a:rPr lang="es-MX" altLang="ja-JP" sz="2400">
                <a:latin typeface="Arial" charset="0"/>
                <a:ea typeface="ＭＳ Ｐゴシック" charset="0"/>
              </a:rPr>
              <a:t>ár</a:t>
            </a:r>
            <a:r>
              <a:rPr lang="es-MX" sz="2400">
                <a:latin typeface="Arial" charset="0"/>
                <a:ea typeface="ＭＳ Ｐゴシック" charset="0"/>
              </a:rPr>
              <a:t>rafo 1 del siguiente art</a:t>
            </a:r>
            <a:r>
              <a:rPr lang="es-MX" altLang="ja-JP" sz="2400">
                <a:latin typeface="Arial" charset="0"/>
                <a:ea typeface="ＭＳ Ｐゴシック" charset="0"/>
              </a:rPr>
              <a:t>íc</a:t>
            </a:r>
            <a:r>
              <a:rPr lang="es-MX" sz="2400">
                <a:latin typeface="Arial" charset="0"/>
                <a:ea typeface="ＭＳ Ｐゴシック" charset="0"/>
              </a:rPr>
              <a:t>ulo, la demanda deber</a:t>
            </a:r>
            <a:r>
              <a:rPr lang="es-MX" altLang="ja-JP" sz="2400">
                <a:latin typeface="Arial" charset="0"/>
                <a:ea typeface="ＭＳ Ｐゴシック" charset="0"/>
              </a:rPr>
              <a:t>á</a:t>
            </a:r>
            <a:r>
              <a:rPr lang="es-MX" sz="2400">
                <a:latin typeface="Arial" charset="0"/>
                <a:ea typeface="ＭＳ Ｐゴシック" charset="0"/>
              </a:rPr>
              <a:t> presentarse por conducto de quien ostente la representaci</a:t>
            </a:r>
            <a:r>
              <a:rPr lang="es-MX" altLang="ja-JP" sz="2400">
                <a:latin typeface="Arial" charset="0"/>
                <a:ea typeface="ＭＳ Ｐゴシック" charset="0"/>
              </a:rPr>
              <a:t>ón </a:t>
            </a:r>
            <a:r>
              <a:rPr lang="es-MX" sz="2400">
                <a:latin typeface="Arial" charset="0"/>
                <a:ea typeface="ＭＳ Ｐゴシック" charset="0"/>
              </a:rPr>
              <a:t>leg</a:t>
            </a:r>
            <a:r>
              <a:rPr lang="es-MX" altLang="ja-JP" sz="2400">
                <a:latin typeface="Arial" charset="0"/>
                <a:ea typeface="ＭＳ Ｐゴシック" charset="0"/>
              </a:rPr>
              <a:t>ít</a:t>
            </a:r>
            <a:r>
              <a:rPr lang="es-MX" sz="2400">
                <a:latin typeface="Arial" charset="0"/>
                <a:ea typeface="ＭＳ Ｐゴシック" charset="0"/>
              </a:rPr>
              <a:t>ima de la organizaci</a:t>
            </a:r>
            <a:r>
              <a:rPr lang="es-MX" altLang="ja-JP" sz="2400">
                <a:latin typeface="Arial" charset="0"/>
                <a:ea typeface="ＭＳ Ｐゴシック" charset="0"/>
              </a:rPr>
              <a:t>ón </a:t>
            </a:r>
            <a:r>
              <a:rPr lang="es-MX" sz="2400">
                <a:latin typeface="Arial" charset="0"/>
                <a:ea typeface="ＭＳ Ｐゴシック" charset="0"/>
              </a:rPr>
              <a:t>o agrupaci</a:t>
            </a:r>
            <a:r>
              <a:rPr lang="es-MX" altLang="ja-JP" sz="2400">
                <a:latin typeface="Arial" charset="0"/>
                <a:ea typeface="ＭＳ Ｐゴシック" charset="0"/>
              </a:rPr>
              <a:t>ón </a:t>
            </a:r>
            <a:r>
              <a:rPr lang="es-MX" sz="2400">
                <a:latin typeface="Arial" charset="0"/>
                <a:ea typeface="ＭＳ Ｐゴシック" charset="0"/>
              </a:rPr>
              <a:t>pol</a:t>
            </a:r>
            <a:r>
              <a:rPr lang="es-MX" altLang="ja-JP" sz="2400">
                <a:latin typeface="Arial" charset="0"/>
                <a:ea typeface="ＭＳ Ｐゴシック" charset="0"/>
              </a:rPr>
              <a:t>í</a:t>
            </a:r>
            <a:r>
              <a:rPr lang="es-MX" altLang="ja-JP" sz="2400">
                <a:latin typeface="Lucida Grande" charset="0"/>
                <a:ea typeface="ＭＳ Ｐゴシック" charset="0"/>
              </a:rPr>
              <a:t>ti</a:t>
            </a:r>
            <a:r>
              <a:rPr lang="es-MX" sz="2400">
                <a:latin typeface="Arial" charset="0"/>
                <a:ea typeface="ＭＳ Ｐゴシック" charset="0"/>
              </a:rPr>
              <a:t>ica agraviada</a:t>
            </a:r>
            <a:r>
              <a:rPr lang="es-MX" sz="2600">
                <a:latin typeface="Arial" charset="0"/>
                <a:ea typeface="ＭＳ Ｐゴシック" charset="0"/>
              </a:rPr>
              <a:t>.</a:t>
            </a:r>
          </a:p>
          <a:p>
            <a:pPr eaLnBrk="1" hangingPunct="1">
              <a:lnSpc>
                <a:spcPct val="90000"/>
              </a:lnSpc>
            </a:pPr>
            <a:endParaRPr lang="es-ES_tradnl" sz="2600">
              <a:latin typeface="Arial" charset="0"/>
              <a:ea typeface="ＭＳ Ｐゴシック" charset="0"/>
            </a:endParaRPr>
          </a:p>
        </p:txBody>
      </p:sp>
    </p:spTree>
    <p:extLst>
      <p:ext uri="{BB962C8B-B14F-4D97-AF65-F5344CB8AC3E}">
        <p14:creationId xmlns:p14="http://schemas.microsoft.com/office/powerpoint/2010/main" val="8396359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3"/>
          <p:cNvSpPr>
            <a:spLocks noGrp="1" noChangeArrowheads="1"/>
          </p:cNvSpPr>
          <p:nvPr>
            <p:ph type="body" idx="1"/>
          </p:nvPr>
        </p:nvSpPr>
        <p:spPr>
          <a:xfrm>
            <a:off x="304800" y="914400"/>
            <a:ext cx="8077200" cy="4114800"/>
          </a:xfrm>
        </p:spPr>
        <p:txBody>
          <a:bodyPr>
            <a:normAutofit fontScale="92500" lnSpcReduction="10000"/>
          </a:bodyPr>
          <a:lstStyle/>
          <a:p>
            <a:pPr algn="just" eaLnBrk="1" hangingPunct="1">
              <a:lnSpc>
                <a:spcPct val="90000"/>
              </a:lnSpc>
            </a:pPr>
            <a:r>
              <a:rPr lang="es-MX" sz="2400">
                <a:latin typeface="Arial" charset="0"/>
                <a:ea typeface="ＭＳ Ｐゴシック" charset="0"/>
              </a:rPr>
              <a:t>Art</a:t>
            </a:r>
            <a:r>
              <a:rPr lang="es-MX" altLang="ja-JP" sz="2400">
                <a:latin typeface="Arial" charset="0"/>
                <a:ea typeface="ＭＳ Ｐゴシック" charset="0"/>
              </a:rPr>
              <a:t>í</a:t>
            </a:r>
            <a:r>
              <a:rPr lang="es-MX" altLang="ja-JP" sz="2400">
                <a:latin typeface="Lucida Grande" charset="0"/>
                <a:ea typeface="ＭＳ Ｐゴシック" charset="0"/>
              </a:rPr>
              <a:t>c</a:t>
            </a:r>
            <a:r>
              <a:rPr lang="es-MX" sz="2400">
                <a:latin typeface="Arial" charset="0"/>
                <a:ea typeface="ＭＳ Ｐゴシック" charset="0"/>
              </a:rPr>
              <a:t>ulo 80</a:t>
            </a:r>
          </a:p>
          <a:p>
            <a:pPr algn="just" eaLnBrk="1" hangingPunct="1">
              <a:lnSpc>
                <a:spcPct val="90000"/>
              </a:lnSpc>
            </a:pPr>
            <a:r>
              <a:rPr lang="es-MX" sz="2400">
                <a:latin typeface="Arial" charset="0"/>
                <a:ea typeface="ＭＳ Ｐゴシック" charset="0"/>
              </a:rPr>
              <a:t>1. El juicio podr</a:t>
            </a:r>
            <a:r>
              <a:rPr lang="es-MX" altLang="ja-JP" sz="2400">
                <a:latin typeface="Arial" charset="0"/>
                <a:ea typeface="ＭＳ Ｐゴシック" charset="0"/>
              </a:rPr>
              <a:t>á</a:t>
            </a:r>
            <a:r>
              <a:rPr lang="es-MX" sz="2400">
                <a:latin typeface="Arial" charset="0"/>
                <a:ea typeface="ＭＳ Ｐゴシック" charset="0"/>
              </a:rPr>
              <a:t> ser promovido por el ciudadano cuando:</a:t>
            </a:r>
          </a:p>
          <a:p>
            <a:pPr algn="just" eaLnBrk="1" hangingPunct="1">
              <a:lnSpc>
                <a:spcPct val="90000"/>
              </a:lnSpc>
            </a:pPr>
            <a:r>
              <a:rPr lang="es-MX" sz="2400">
                <a:latin typeface="Arial" charset="0"/>
                <a:ea typeface="ＭＳ Ｐゴシック" charset="0"/>
              </a:rPr>
              <a:t>a) Habiendo cumplido con los requisitos y tr</a:t>
            </a:r>
            <a:r>
              <a:rPr lang="es-MX" altLang="ja-JP" sz="2400">
                <a:latin typeface="Arial" charset="0"/>
                <a:ea typeface="ＭＳ Ｐゴシック" charset="0"/>
              </a:rPr>
              <a:t>ám</a:t>
            </a:r>
            <a:r>
              <a:rPr lang="es-MX" sz="2400">
                <a:latin typeface="Arial" charset="0"/>
                <a:ea typeface="ＭＳ Ｐゴシック" charset="0"/>
              </a:rPr>
              <a:t>ites correspondientes, no hubiere obtenido oportunamente el documento que exija la ley electoral respectiva para ejercer el voto;</a:t>
            </a:r>
          </a:p>
          <a:p>
            <a:pPr algn="just" eaLnBrk="1" hangingPunct="1">
              <a:lnSpc>
                <a:spcPct val="90000"/>
              </a:lnSpc>
            </a:pPr>
            <a:r>
              <a:rPr lang="es-MX" sz="2400">
                <a:latin typeface="Arial" charset="0"/>
                <a:ea typeface="ＭＳ Ｐゴシック" charset="0"/>
              </a:rPr>
              <a:t>b) Habiendo obtenido oportunamente el documento a que se refiere el inciso anterior, no aparezca incluido en la lista nominal de electores de la secci</a:t>
            </a:r>
            <a:r>
              <a:rPr lang="es-MX" altLang="ja-JP" sz="2400">
                <a:latin typeface="Arial" charset="0"/>
                <a:ea typeface="ＭＳ Ｐゴシック" charset="0"/>
              </a:rPr>
              <a:t>ón</a:t>
            </a:r>
            <a:r>
              <a:rPr lang="es-MX" sz="2400">
                <a:latin typeface="Arial" charset="0"/>
                <a:ea typeface="ＭＳ Ｐゴシック" charset="0"/>
              </a:rPr>
              <a:t> correspondiente a su domicilio;</a:t>
            </a:r>
          </a:p>
          <a:p>
            <a:pPr algn="just" eaLnBrk="1" hangingPunct="1">
              <a:lnSpc>
                <a:spcPct val="90000"/>
              </a:lnSpc>
            </a:pPr>
            <a:r>
              <a:rPr lang="es-MX" sz="2400">
                <a:latin typeface="Arial" charset="0"/>
                <a:ea typeface="ＭＳ Ｐゴシック" charset="0"/>
              </a:rPr>
              <a:t>c) Considere haber sido indebidamente excluido de la lista nominal de electores de la secci</a:t>
            </a:r>
            <a:r>
              <a:rPr lang="es-MX" altLang="ja-JP" sz="2400">
                <a:latin typeface="Arial" charset="0"/>
                <a:ea typeface="ＭＳ Ｐゴシック" charset="0"/>
              </a:rPr>
              <a:t>ón </a:t>
            </a:r>
            <a:r>
              <a:rPr lang="es-MX" sz="2400">
                <a:latin typeface="Arial" charset="0"/>
                <a:ea typeface="ＭＳ Ｐゴシック" charset="0"/>
              </a:rPr>
              <a:t>correspondiente a su domicilio;</a:t>
            </a:r>
          </a:p>
        </p:txBody>
      </p:sp>
    </p:spTree>
    <p:extLst>
      <p:ext uri="{BB962C8B-B14F-4D97-AF65-F5344CB8AC3E}">
        <p14:creationId xmlns:p14="http://schemas.microsoft.com/office/powerpoint/2010/main" val="6701654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Grp="1" noChangeArrowheads="1"/>
          </p:cNvSpPr>
          <p:nvPr>
            <p:ph type="body" idx="1"/>
          </p:nvPr>
        </p:nvSpPr>
        <p:spPr>
          <a:xfrm>
            <a:off x="533400" y="838200"/>
            <a:ext cx="7772400" cy="5334000"/>
          </a:xfrm>
        </p:spPr>
        <p:txBody>
          <a:bodyPr/>
          <a:lstStyle/>
          <a:p>
            <a:pPr algn="just" eaLnBrk="1" hangingPunct="1"/>
            <a:r>
              <a:rPr lang="es-MX" sz="2400">
                <a:latin typeface="Arial" charset="0"/>
                <a:ea typeface="ＭＳ Ｐゴシック" charset="0"/>
              </a:rPr>
              <a:t>d) Considere que se viol</a:t>
            </a:r>
            <a:r>
              <a:rPr lang="es-MX" altLang="ja-JP" sz="2400">
                <a:latin typeface="Arial" charset="0"/>
                <a:ea typeface="ＭＳ Ｐゴシック" charset="0"/>
              </a:rPr>
              <a:t>ó</a:t>
            </a:r>
            <a:r>
              <a:rPr lang="es-MX" sz="2400">
                <a:latin typeface="Arial" charset="0"/>
                <a:ea typeface="ＭＳ Ｐゴシック" charset="0"/>
              </a:rPr>
              <a:t> su derecho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ico–electoral de ser votado cuando, habiendo sido propuesto por un partido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 le sea negado indebidamente su registro como candidato a un cargo de elecci</a:t>
            </a:r>
            <a:r>
              <a:rPr lang="es-MX" altLang="ja-JP" sz="2400">
                <a:latin typeface="Arial" charset="0"/>
                <a:ea typeface="ＭＳ Ｐゴシック" charset="0"/>
              </a:rPr>
              <a:t>ón </a:t>
            </a:r>
            <a:r>
              <a:rPr lang="es-MX" sz="2400">
                <a:latin typeface="Arial" charset="0"/>
                <a:ea typeface="ＭＳ Ｐゴシック" charset="0"/>
              </a:rPr>
              <a:t>popular. En los procesos electorales federales, si tambi</a:t>
            </a:r>
            <a:r>
              <a:rPr lang="es-MX" altLang="ja-JP" sz="2400">
                <a:latin typeface="Arial" charset="0"/>
                <a:ea typeface="ＭＳ Ｐゴシック" charset="0"/>
              </a:rPr>
              <a:t>én</a:t>
            </a:r>
            <a:r>
              <a:rPr lang="es-MX" sz="2400">
                <a:latin typeface="Arial" charset="0"/>
                <a:ea typeface="ＭＳ Ｐゴシック" charset="0"/>
              </a:rPr>
              <a:t> el partido pol</a:t>
            </a:r>
            <a:r>
              <a:rPr lang="es-MX" altLang="ja-JP" sz="2400">
                <a:latin typeface="Arial" charset="0"/>
                <a:ea typeface="ＭＳ Ｐゴシック" charset="0"/>
              </a:rPr>
              <a:t>í</a:t>
            </a:r>
            <a:r>
              <a:rPr lang="es-MX" altLang="ja-JP" sz="2400">
                <a:latin typeface="Lucida Grande" charset="0"/>
                <a:ea typeface="ＭＳ Ｐゴシック" charset="0"/>
              </a:rPr>
              <a:t>ti</a:t>
            </a:r>
            <a:r>
              <a:rPr lang="es-MX" sz="2400">
                <a:latin typeface="Arial" charset="0"/>
                <a:ea typeface="ＭＳ Ｐゴシック" charset="0"/>
              </a:rPr>
              <a:t>ico interpuso recurso de revisi</a:t>
            </a:r>
            <a:r>
              <a:rPr lang="es-MX" altLang="ja-JP" sz="2400">
                <a:latin typeface="Arial" charset="0"/>
                <a:ea typeface="ＭＳ Ｐゴシック" charset="0"/>
              </a:rPr>
              <a:t>ón </a:t>
            </a:r>
            <a:r>
              <a:rPr lang="es-MX" sz="2400">
                <a:latin typeface="Arial" charset="0"/>
                <a:ea typeface="ＭＳ Ｐゴシック" charset="0"/>
              </a:rPr>
              <a:t>o apelaci</a:t>
            </a:r>
            <a:r>
              <a:rPr lang="es-MX" altLang="ja-JP" sz="2400">
                <a:latin typeface="Arial" charset="0"/>
                <a:ea typeface="ＭＳ Ｐゴシック" charset="0"/>
              </a:rPr>
              <a:t>ón </a:t>
            </a:r>
            <a:r>
              <a:rPr lang="es-MX" sz="2400">
                <a:latin typeface="Arial" charset="0"/>
                <a:ea typeface="ＭＳ Ｐゴシック" charset="0"/>
              </a:rPr>
              <a:t> seg</a:t>
            </a:r>
            <a:r>
              <a:rPr lang="es-MX" altLang="ja-JP" sz="2400">
                <a:latin typeface="Arial" charset="0"/>
                <a:ea typeface="ＭＳ Ｐゴシック" charset="0"/>
              </a:rPr>
              <a:t>ún </a:t>
            </a:r>
            <a:r>
              <a:rPr lang="es-MX" sz="2400">
                <a:latin typeface="Arial" charset="0"/>
                <a:ea typeface="ＭＳ Ｐゴシック" charset="0"/>
              </a:rPr>
              <a:t>corresponda, por la negativa del mismo registro, el Consejo del Instituto o la Sala Regional, a solicitud de la Sala Superior, remitir</a:t>
            </a:r>
            <a:r>
              <a:rPr lang="es-MX" altLang="ja-JP" sz="2400">
                <a:latin typeface="Arial" charset="0"/>
                <a:ea typeface="ＭＳ Ｐゴシック" charset="0"/>
              </a:rPr>
              <a:t>á</a:t>
            </a:r>
            <a:r>
              <a:rPr lang="es-MX" sz="2400">
                <a:latin typeface="Arial" charset="0"/>
                <a:ea typeface="ＭＳ Ｐゴシック" charset="0"/>
              </a:rPr>
              <a:t> el expediente para que sea resuelto por </a:t>
            </a:r>
            <a:r>
              <a:rPr lang="es-MX" altLang="ja-JP" sz="2400">
                <a:latin typeface="Arial" charset="0"/>
                <a:ea typeface="ＭＳ Ｐゴシック" charset="0"/>
              </a:rPr>
              <a:t>és</a:t>
            </a:r>
            <a:r>
              <a:rPr lang="es-MX" sz="2400">
                <a:latin typeface="Arial" charset="0"/>
                <a:ea typeface="ＭＳ Ｐゴシック" charset="0"/>
              </a:rPr>
              <a:t>ta, junto con el juicio promovido por el ciudadano;</a:t>
            </a:r>
          </a:p>
          <a:p>
            <a:pPr eaLnBrk="1" hangingPunct="1"/>
            <a:endParaRPr lang="es-ES_tradnl">
              <a:latin typeface="Arial" charset="0"/>
              <a:ea typeface="ＭＳ Ｐゴシック" charset="0"/>
            </a:endParaRPr>
          </a:p>
        </p:txBody>
      </p:sp>
    </p:spTree>
    <p:extLst>
      <p:ext uri="{BB962C8B-B14F-4D97-AF65-F5344CB8AC3E}">
        <p14:creationId xmlns:p14="http://schemas.microsoft.com/office/powerpoint/2010/main" val="38927554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3"/>
          <p:cNvSpPr>
            <a:spLocks noGrp="1" noChangeArrowheads="1"/>
          </p:cNvSpPr>
          <p:nvPr>
            <p:ph type="body" idx="1"/>
          </p:nvPr>
        </p:nvSpPr>
        <p:spPr>
          <a:xfrm>
            <a:off x="0" y="1066800"/>
            <a:ext cx="8839200" cy="4114800"/>
          </a:xfrm>
        </p:spPr>
        <p:txBody>
          <a:bodyPr>
            <a:normAutofit lnSpcReduction="10000"/>
          </a:bodyPr>
          <a:lstStyle/>
          <a:p>
            <a:pPr algn="just" eaLnBrk="1" hangingPunct="1">
              <a:lnSpc>
                <a:spcPct val="90000"/>
              </a:lnSpc>
            </a:pPr>
            <a:r>
              <a:rPr lang="es-MX" sz="2400">
                <a:latin typeface="Arial" charset="0"/>
                <a:ea typeface="ＭＳ Ｐゴシック" charset="0"/>
              </a:rPr>
              <a:t>e) Habi</a:t>
            </a:r>
            <a:r>
              <a:rPr lang="es-MX" altLang="ja-JP" sz="2400">
                <a:latin typeface="Arial" charset="0"/>
                <a:ea typeface="ＭＳ Ｐゴシック" charset="0"/>
              </a:rPr>
              <a:t>én</a:t>
            </a:r>
            <a:r>
              <a:rPr lang="es-MX" sz="2400">
                <a:latin typeface="Arial" charset="0"/>
                <a:ea typeface="ＭＳ Ｐゴシック" charset="0"/>
              </a:rPr>
              <a:t>dose asociado con otros ciudadanos para tomar parte en forma pac</a:t>
            </a:r>
            <a:r>
              <a:rPr lang="es-MX" altLang="ja-JP" sz="2400">
                <a:latin typeface="Arial" charset="0"/>
                <a:ea typeface="ＭＳ Ｐゴシック" charset="0"/>
              </a:rPr>
              <a:t>í</a:t>
            </a:r>
            <a:r>
              <a:rPr lang="es-MX" altLang="ja-JP" sz="2400">
                <a:latin typeface="Lucida Grande" charset="0"/>
                <a:ea typeface="ＭＳ Ｐゴシック" charset="0"/>
              </a:rPr>
              <a:t>f</a:t>
            </a:r>
            <a:r>
              <a:rPr lang="es-MX" sz="2400">
                <a:latin typeface="Arial" charset="0"/>
                <a:ea typeface="ＭＳ Ｐゴシック" charset="0"/>
              </a:rPr>
              <a:t>ica en asuntos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icos, conforme a las leyes aplicables, consideren que se les neg</a:t>
            </a:r>
            <a:r>
              <a:rPr lang="es-MX" altLang="ja-JP" sz="2400">
                <a:latin typeface="Arial" charset="0"/>
                <a:ea typeface="ＭＳ Ｐゴシック" charset="0"/>
              </a:rPr>
              <a:t>ó</a:t>
            </a:r>
            <a:r>
              <a:rPr lang="es-MX" sz="2400">
                <a:latin typeface="Arial" charset="0"/>
                <a:ea typeface="ＭＳ Ｐゴシック" charset="0"/>
              </a:rPr>
              <a:t> indebidamente su registro como partido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 o agrupaci</a:t>
            </a:r>
            <a:r>
              <a:rPr lang="es-MX" altLang="ja-JP" sz="2400">
                <a:latin typeface="Arial" charset="0"/>
                <a:ea typeface="ＭＳ Ｐゴシック" charset="0"/>
              </a:rPr>
              <a:t>ón </a:t>
            </a:r>
            <a:r>
              <a:rPr lang="es-MX" sz="2400">
                <a:latin typeface="Arial" charset="0"/>
                <a:ea typeface="ＭＳ Ｐゴシック" charset="0"/>
              </a:rPr>
              <a:t>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ica; y</a:t>
            </a:r>
          </a:p>
          <a:p>
            <a:pPr algn="just" eaLnBrk="1" hangingPunct="1">
              <a:lnSpc>
                <a:spcPct val="90000"/>
              </a:lnSpc>
            </a:pPr>
            <a:r>
              <a:rPr lang="es-MX" sz="2400">
                <a:latin typeface="Arial" charset="0"/>
                <a:ea typeface="ＭＳ Ｐゴシック" charset="0"/>
              </a:rPr>
              <a:t>f) Considere que un acto o resoluci</a:t>
            </a:r>
            <a:r>
              <a:rPr lang="es-MX" altLang="ja-JP" sz="2400">
                <a:latin typeface="Arial" charset="0"/>
                <a:ea typeface="ＭＳ Ｐゴシック" charset="0"/>
              </a:rPr>
              <a:t>ón d</a:t>
            </a:r>
            <a:r>
              <a:rPr lang="es-MX" sz="2400">
                <a:latin typeface="Arial" charset="0"/>
                <a:ea typeface="ＭＳ Ｐゴシック" charset="0"/>
              </a:rPr>
              <a:t>e la autoridad es violatorio de cualquier otro de los derechos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ico–electorales a que se refiere el art</a:t>
            </a:r>
            <a:r>
              <a:rPr lang="es-MX" altLang="ja-JP" sz="2400">
                <a:latin typeface="Arial" charset="0"/>
                <a:ea typeface="ＭＳ Ｐゴシック" charset="0"/>
              </a:rPr>
              <a:t>í</a:t>
            </a:r>
            <a:r>
              <a:rPr lang="es-MX" altLang="ja-JP" sz="2400">
                <a:latin typeface="Lucida Grande" charset="0"/>
                <a:ea typeface="ＭＳ Ｐゴシック" charset="0"/>
              </a:rPr>
              <a:t>c</a:t>
            </a:r>
            <a:r>
              <a:rPr lang="es-MX" sz="2400">
                <a:latin typeface="Arial" charset="0"/>
                <a:ea typeface="ＭＳ Ｐゴシック" charset="0"/>
              </a:rPr>
              <a:t>ulo anterior. </a:t>
            </a:r>
          </a:p>
          <a:p>
            <a:pPr algn="just" eaLnBrk="1" hangingPunct="1">
              <a:lnSpc>
                <a:spcPct val="90000"/>
              </a:lnSpc>
            </a:pPr>
            <a:r>
              <a:rPr lang="es-MX" sz="2400">
                <a:latin typeface="Arial" charset="0"/>
                <a:ea typeface="ＭＳ Ｐゴシック" charset="0"/>
              </a:rPr>
              <a:t>2. El juicio s</a:t>
            </a:r>
            <a:r>
              <a:rPr lang="es-MX" altLang="ja-JP" sz="2400">
                <a:latin typeface="Arial" charset="0"/>
                <a:ea typeface="ＭＳ Ｐゴシック" charset="0"/>
              </a:rPr>
              <a:t>ólo </a:t>
            </a:r>
            <a:r>
              <a:rPr lang="es-MX" sz="2400">
                <a:latin typeface="Arial" charset="0"/>
                <a:ea typeface="ＭＳ Ｐゴシック" charset="0"/>
              </a:rPr>
              <a:t> ser</a:t>
            </a:r>
            <a:r>
              <a:rPr lang="es-MX" altLang="ja-JP" sz="2400">
                <a:latin typeface="Arial" charset="0"/>
                <a:ea typeface="ＭＳ Ｐゴシック" charset="0"/>
              </a:rPr>
              <a:t>á</a:t>
            </a:r>
            <a:r>
              <a:rPr lang="es-MX" sz="2400">
                <a:latin typeface="Arial" charset="0"/>
                <a:ea typeface="ＭＳ Ｐゴシック" charset="0"/>
              </a:rPr>
              <a:t> procedente cuando el actor haya agotado todas las instancias previas y realizado las gestiones necesarias para estar en condiciones de ejercer el derecho pol</a:t>
            </a:r>
            <a:r>
              <a:rPr lang="es-MX" altLang="ja-JP" sz="2400">
                <a:latin typeface="Arial" charset="0"/>
                <a:ea typeface="ＭＳ Ｐゴシック" charset="0"/>
              </a:rPr>
              <a:t>í</a:t>
            </a:r>
            <a:r>
              <a:rPr lang="es-MX" altLang="ja-JP" sz="2400">
                <a:latin typeface="Lucida Grande" charset="0"/>
                <a:ea typeface="ＭＳ Ｐゴシック" charset="0"/>
              </a:rPr>
              <a:t>t</a:t>
            </a:r>
            <a:r>
              <a:rPr lang="es-MX" sz="2400">
                <a:latin typeface="Arial" charset="0"/>
                <a:ea typeface="ＭＳ Ｐゴシック" charset="0"/>
              </a:rPr>
              <a:t>ico–electoral presuntamente violado, en la forma y en los plazos que las leyes respectivas establezcan para tal efecto.</a:t>
            </a:r>
          </a:p>
          <a:p>
            <a:pPr eaLnBrk="1" hangingPunct="1">
              <a:lnSpc>
                <a:spcPct val="90000"/>
              </a:lnSpc>
            </a:pPr>
            <a:endParaRPr lang="es-MX" sz="2400">
              <a:latin typeface="Times New Roman" charset="0"/>
              <a:ea typeface="ＭＳ Ｐゴシック" charset="0"/>
            </a:endParaRPr>
          </a:p>
          <a:p>
            <a:pPr eaLnBrk="1" hangingPunct="1">
              <a:lnSpc>
                <a:spcPct val="90000"/>
              </a:lnSpc>
            </a:pPr>
            <a:endParaRPr lang="es-ES_tradnl" sz="2800">
              <a:latin typeface="Arial" charset="0"/>
              <a:ea typeface="ＭＳ Ｐゴシック" charset="0"/>
            </a:endParaRPr>
          </a:p>
        </p:txBody>
      </p:sp>
    </p:spTree>
    <p:extLst>
      <p:ext uri="{BB962C8B-B14F-4D97-AF65-F5344CB8AC3E}">
        <p14:creationId xmlns:p14="http://schemas.microsoft.com/office/powerpoint/2010/main" val="1171231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6978" name="Group 2"/>
          <p:cNvGraphicFramePr>
            <a:graphicFrameLocks noGrp="1"/>
          </p:cNvGraphicFramePr>
          <p:nvPr>
            <p:ph idx="1"/>
          </p:nvPr>
        </p:nvGraphicFramePr>
        <p:xfrm>
          <a:off x="468313" y="836613"/>
          <a:ext cx="8229600" cy="5339159"/>
        </p:xfrm>
        <a:graphic>
          <a:graphicData uri="http://schemas.openxmlformats.org/drawingml/2006/table">
            <a:tbl>
              <a:tblPr/>
              <a:tblGrid>
                <a:gridCol w="2686050"/>
                <a:gridCol w="5543550"/>
              </a:tblGrid>
              <a:tr h="8682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Arial" charset="0"/>
                          <a:ea typeface="ＭＳ Ｐゴシック" charset="0"/>
                          <a:cs typeface="ＭＳ Ｐゴシック" charset="0"/>
                        </a:rPr>
                        <a:t>CRITERIOS</a:t>
                      </a: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Arial" charset="0"/>
                          <a:ea typeface="ＭＳ Ｐゴシック" charset="0"/>
                          <a:cs typeface="ＭＳ Ｐゴシック" charset="0"/>
                        </a:rPr>
                        <a:t>ARGUMENTOS</a:t>
                      </a: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5812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Arial" charset="0"/>
                          <a:ea typeface="ＭＳ Ｐゴシック" charset="0"/>
                          <a:cs typeface="ＭＳ Ｐゴシック" charset="0"/>
                        </a:rPr>
                        <a:t>GRAMATICAL</a:t>
                      </a: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semántico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t>
                      </a:r>
                      <a:r>
                        <a:rPr kumimoji="0" lang="es-ES" sz="1600" b="0" i="1" u="none" strike="noStrike" cap="none" normalizeH="0" baseline="0">
                          <a:ln>
                            <a:noFill/>
                          </a:ln>
                          <a:solidFill>
                            <a:schemeClr val="tx1"/>
                          </a:solidFill>
                          <a:effectLst/>
                          <a:latin typeface="Arial" charset="0"/>
                          <a:ea typeface="ＭＳ Ｐゴシック" charset="0"/>
                          <a:cs typeface="ＭＳ Ｐゴシック" charset="0"/>
                        </a:rPr>
                        <a:t>a contrario</a:t>
                      </a: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858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Arial" charset="0"/>
                          <a:ea typeface="ＭＳ Ｐゴシック" charset="0"/>
                          <a:cs typeface="ＭＳ Ｐゴシック" charset="0"/>
                        </a:rPr>
                        <a:t>SISTÉMATICO</a:t>
                      </a: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t>
                      </a:r>
                      <a:r>
                        <a:rPr kumimoji="0" lang="es-ES" sz="1600" b="0" i="1" u="none" strike="noStrike" cap="none" normalizeH="0" baseline="0">
                          <a:ln>
                            <a:noFill/>
                          </a:ln>
                          <a:solidFill>
                            <a:schemeClr val="tx1"/>
                          </a:solidFill>
                          <a:effectLst/>
                          <a:latin typeface="Arial" charset="0"/>
                          <a:ea typeface="ＭＳ Ｐゴシック" charset="0"/>
                          <a:cs typeface="ＭＳ Ｐゴシック" charset="0"/>
                        </a:rPr>
                        <a:t>sedes materiae</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t>
                      </a:r>
                      <a:r>
                        <a:rPr kumimoji="0" lang="es-ES" sz="1600" b="0" i="1" u="none" strike="noStrike" cap="none" normalizeH="0" baseline="0">
                          <a:ln>
                            <a:noFill/>
                          </a:ln>
                          <a:solidFill>
                            <a:schemeClr val="tx1"/>
                          </a:solidFill>
                          <a:effectLst/>
                          <a:latin typeface="Arial" charset="0"/>
                          <a:ea typeface="ＭＳ Ｐゴシック" charset="0"/>
                          <a:cs typeface="ＭＳ Ｐゴシック" charset="0"/>
                        </a:rPr>
                        <a:t>a rubrica</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sistemático en sentido estricto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t>
                      </a:r>
                      <a:r>
                        <a:rPr kumimoji="0" lang="es-ES" sz="1600" b="0" i="1" u="none" strike="noStrike" cap="none" normalizeH="0" baseline="0">
                          <a:ln>
                            <a:noFill/>
                          </a:ln>
                          <a:solidFill>
                            <a:schemeClr val="tx1"/>
                          </a:solidFill>
                          <a:effectLst/>
                          <a:latin typeface="Arial" charset="0"/>
                          <a:ea typeface="ＭＳ Ｐゴシック" charset="0"/>
                          <a:cs typeface="ＭＳ Ｐゴシック" charset="0"/>
                        </a:rPr>
                        <a:t>a coharentia</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de la no redundancia</a:t>
                      </a: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5401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Arial" charset="0"/>
                          <a:ea typeface="ＭＳ Ｐゴシック" charset="0"/>
                          <a:cs typeface="ＭＳ Ｐゴシック" charset="0"/>
                        </a:rPr>
                        <a:t>FUNCIONAL</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s-ES" sz="1600" b="1" i="0" u="none" strike="noStrike" cap="none" normalizeH="0" baseline="0">
                        <a:ln>
                          <a:noFill/>
                        </a:ln>
                        <a:solidFill>
                          <a:schemeClr val="tx1"/>
                        </a:solidFill>
                        <a:effectLst/>
                        <a:latin typeface="Arial" charset="0"/>
                        <a:ea typeface="ＭＳ Ｐゴシック" charset="0"/>
                        <a:cs typeface="ＭＳ Ｐゴシック" charset="0"/>
                      </a:endParaRP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por el absurdo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pragmático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psicológico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teleológico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histórico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de autoridad</a:t>
                      </a: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942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sz="1600" b="1" i="0" u="none" strike="noStrike" cap="none" normalizeH="0" baseline="0">
                          <a:ln>
                            <a:noFill/>
                          </a:ln>
                          <a:solidFill>
                            <a:schemeClr val="tx1"/>
                          </a:solidFill>
                          <a:effectLst/>
                          <a:latin typeface="Arial" charset="0"/>
                          <a:ea typeface="ＭＳ Ｐゴシック" charset="0"/>
                          <a:cs typeface="ＭＳ Ｐゴシック" charset="0"/>
                        </a:rPr>
                        <a:t>INTEGRACIÓN</a:t>
                      </a:r>
                    </a:p>
                  </a:txBody>
                  <a:tcPr marL="90000" marR="90000" marT="46796" marB="4679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analógico</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t>
                      </a:r>
                      <a:r>
                        <a:rPr kumimoji="0" lang="es-ES" sz="1600" b="0" i="1" u="none" strike="noStrike" cap="none" normalizeH="0" baseline="0">
                          <a:ln>
                            <a:noFill/>
                          </a:ln>
                          <a:solidFill>
                            <a:schemeClr val="tx1"/>
                          </a:solidFill>
                          <a:effectLst/>
                          <a:latin typeface="Arial" charset="0"/>
                          <a:ea typeface="ＭＳ Ｐゴシック" charset="0"/>
                          <a:cs typeface="ＭＳ Ｐゴシック" charset="0"/>
                        </a:rPr>
                        <a:t>a fortiori</a:t>
                      </a:r>
                    </a:p>
                    <a:p>
                      <a:pPr marL="0" marR="0" lvl="0" indent="0" algn="ctr" defTabSz="914400" rtl="0" eaLnBrk="1" fontAlgn="base" latinLnBrk="0" hangingPunct="1">
                        <a:lnSpc>
                          <a:spcPct val="90000"/>
                        </a:lnSpc>
                        <a:spcBef>
                          <a:spcPct val="20000"/>
                        </a:spcBef>
                        <a:spcAft>
                          <a:spcPct val="0"/>
                        </a:spcAft>
                        <a:buClrTx/>
                        <a:buSzTx/>
                        <a:buFontTx/>
                        <a:buNone/>
                        <a:tabLst/>
                      </a:pPr>
                      <a:r>
                        <a:rPr kumimoji="0" lang="es-ES" sz="1600" b="0" i="0" u="none" strike="noStrike" cap="none" normalizeH="0" baseline="0">
                          <a:ln>
                            <a:noFill/>
                          </a:ln>
                          <a:solidFill>
                            <a:schemeClr val="tx1"/>
                          </a:solidFill>
                          <a:effectLst/>
                          <a:latin typeface="Arial" charset="0"/>
                          <a:ea typeface="ＭＳ Ｐゴシック" charset="0"/>
                          <a:cs typeface="ＭＳ Ｐゴシック" charset="0"/>
                        </a:rPr>
                        <a:t>Argumento a partir de los principios</a:t>
                      </a:r>
                    </a:p>
                  </a:txBody>
                  <a:tcPr marL="90000" marR="90000" marT="46796" marB="4679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19722467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TotalTime>
  <Words>1546</Words>
  <Application>Microsoft Macintosh PowerPoint</Application>
  <PresentationFormat>Presentación en pantalla (4:3)</PresentationFormat>
  <Paragraphs>82</Paragraphs>
  <Slides>18</Slides>
  <Notes>15</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Estructuración de argumentos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Conclusión: </vt:lpstr>
      <vt:lpstr>Primer argumento</vt:lpstr>
      <vt:lpstr>Segundo argumento</vt:lpstr>
      <vt:lpstr>Tercer argumento</vt:lpstr>
      <vt:lpstr>Cuarto argumento</vt:lpstr>
      <vt:lpstr> Quinto argumento</vt:lpstr>
      <vt:lpstr>Sexto argumento</vt:lpstr>
      <vt:lpstr>Séptimo argumento</vt:lpstr>
      <vt:lpstr>Octavo argumento</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Estructuración de argumentos</dc:title>
  <dc:creator>JOSE A GONZALEZ FLORES</dc:creator>
  <cp:lastModifiedBy>JOSE A GONZALEZ FLORES</cp:lastModifiedBy>
  <cp:revision>1</cp:revision>
  <dcterms:created xsi:type="dcterms:W3CDTF">2016-02-17T02:35:24Z</dcterms:created>
  <dcterms:modified xsi:type="dcterms:W3CDTF">2016-02-17T02:39:52Z</dcterms:modified>
</cp:coreProperties>
</file>